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691813" cy="7559675"/>
  <p:notesSz cx="7559675" cy="10691813"/>
  <p:embeddedFontLst>
    <p:embeddedFont>
      <p:font typeface="Chelsea Market" panose="02000000000000000000" pitchFamily="2" charset="0"/>
      <p:regular r:id="rId7"/>
    </p:embeddedFont>
    <p:embeddedFont>
      <p:font typeface="Mali" pitchFamily="2" charset="-34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9E2D17-235D-4783-8AF8-5CE384F20B74}">
  <a:tblStyle styleId="{369E2D17-235D-4783-8AF8-5CE384F20B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36"/>
  </p:normalViewPr>
  <p:slideViewPr>
    <p:cSldViewPr snapToGrid="0">
      <p:cViewPr varScale="1">
        <p:scale>
          <a:sx n="76" d="100"/>
          <a:sy n="76" d="100"/>
        </p:scale>
        <p:origin x="2072" y="19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18e0afc9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18e0afc9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18e0afc9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518e0afc9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18e0afc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18e0afc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11700" y="67650"/>
            <a:ext cx="10380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36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Arsylwi, Casglu, Ysgwn i…?,</a:t>
            </a:r>
            <a:endParaRPr sz="36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graphicFrame>
        <p:nvGraphicFramePr>
          <p:cNvPr id="55" name="Google Shape;55;p13"/>
          <p:cNvGraphicFramePr/>
          <p:nvPr>
            <p:extLst>
              <p:ext uri="{D42A27DB-BD31-4B8C-83A1-F6EECF244321}">
                <p14:modId xmlns:p14="http://schemas.microsoft.com/office/powerpoint/2010/main" val="3177892419"/>
              </p:ext>
            </p:extLst>
          </p:nvPr>
        </p:nvGraphicFramePr>
        <p:xfrm>
          <a:off x="419050" y="1268300"/>
          <a:ext cx="9857825" cy="5948760"/>
        </p:xfrm>
        <a:graphic>
          <a:graphicData uri="http://schemas.openxmlformats.org/drawingml/2006/table">
            <a:tbl>
              <a:tblPr>
                <a:noFill/>
                <a:tableStyleId>{369E2D17-235D-4783-8AF8-5CE384F20B74}</a:tableStyleId>
              </a:tblPr>
              <a:tblGrid>
                <a:gridCol w="493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36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LLUN</a:t>
                      </a: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 dirty="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Arsywi</a:t>
                      </a: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457200" lvl="0" indent="-3746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300"/>
                        <a:buFont typeface="Mali"/>
                        <a:buChar char="-"/>
                      </a:pPr>
                      <a:r>
                        <a:rPr lang="cy" sz="2300" dirty="0">
                          <a:latin typeface="Mali"/>
                          <a:ea typeface="Mali"/>
                          <a:cs typeface="Mali"/>
                          <a:sym typeface="Mali"/>
                        </a:rPr>
                        <a:t>Beth allwch weld? </a:t>
                      </a:r>
                      <a:endParaRPr sz="2300" dirty="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marL="457200" lvl="0" indent="-3746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300"/>
                        <a:buFont typeface="Mali"/>
                        <a:buChar char="-"/>
                      </a:pPr>
                      <a:r>
                        <a:rPr lang="cy" sz="2300" dirty="0">
                          <a:latin typeface="Mali"/>
                          <a:ea typeface="Mali"/>
                          <a:cs typeface="Mali"/>
                          <a:sym typeface="Mali"/>
                        </a:rPr>
                        <a:t>Tystiolaeth </a:t>
                      </a:r>
                      <a:endParaRPr sz="2300" dirty="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marL="457200" lvl="0" indent="-3746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300"/>
                        <a:buFont typeface="Mali"/>
                        <a:buChar char="-"/>
                      </a:pPr>
                      <a:r>
                        <a:rPr lang="cy" sz="2300">
                          <a:latin typeface="Mali"/>
                          <a:ea typeface="Mali"/>
                          <a:cs typeface="Mali"/>
                          <a:sym typeface="Mali"/>
                        </a:rPr>
                        <a:t>- Beth ydych chi’n gallu dysgu o’r llun? </a:t>
                      </a:r>
                      <a:endParaRPr sz="2300" dirty="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Ysgwn i...?</a:t>
                      </a: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457200" lvl="0" indent="-3746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300"/>
                        <a:buFont typeface="Mali"/>
                        <a:buChar char="-"/>
                      </a:pPr>
                      <a:r>
                        <a:rPr lang="cy" sz="2300">
                          <a:latin typeface="Mali"/>
                          <a:ea typeface="Mali"/>
                          <a:cs typeface="Mali"/>
                          <a:sym typeface="Mali"/>
                        </a:rPr>
                        <a:t>Pryd? </a:t>
                      </a:r>
                      <a:endParaRPr sz="23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marL="457200" lvl="0" indent="-3746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300"/>
                        <a:buFont typeface="Mali"/>
                        <a:buChar char="-"/>
                      </a:pPr>
                      <a:r>
                        <a:rPr lang="cy" sz="2300">
                          <a:latin typeface="Mali"/>
                          <a:ea typeface="Mali"/>
                          <a:cs typeface="Mali"/>
                          <a:sym typeface="Mali"/>
                        </a:rPr>
                        <a:t>Ble? </a:t>
                      </a:r>
                      <a:endParaRPr sz="23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marL="457200" lvl="0" indent="-3746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300"/>
                        <a:buFont typeface="Mali"/>
                        <a:buChar char="-"/>
                      </a:pPr>
                      <a:r>
                        <a:rPr lang="cy" sz="2300">
                          <a:latin typeface="Mali"/>
                          <a:ea typeface="Mali"/>
                          <a:cs typeface="Mali"/>
                          <a:sym typeface="Mali"/>
                        </a:rPr>
                        <a:t>Pwy? </a:t>
                      </a:r>
                      <a:endParaRPr sz="23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marL="457200" lvl="0" indent="-3746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300"/>
                        <a:buFont typeface="Chelsea Market"/>
                        <a:buChar char="-"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 dirty="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Casglu</a:t>
                      </a: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457200" lvl="0" indent="-3746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ali"/>
                        <a:buChar char="-"/>
                      </a:pPr>
                      <a:r>
                        <a:rPr lang="cy" sz="2300" dirty="0">
                          <a:solidFill>
                            <a:schemeClr val="dk1"/>
                          </a:solidFill>
                          <a:latin typeface="Mali"/>
                          <a:ea typeface="Mali"/>
                          <a:cs typeface="Mali"/>
                          <a:sym typeface="Mali"/>
                        </a:rPr>
                        <a:t>Pa gasgliadau ydych chi wedi cyrraedd? </a:t>
                      </a:r>
                      <a:endParaRPr sz="2300" dirty="0">
                        <a:solidFill>
                          <a:schemeClr val="dk1"/>
                        </a:solidFill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11700" y="67650"/>
            <a:ext cx="10380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36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Arsylwi, Casglu, Ysgwn i…?,</a:t>
            </a:r>
            <a:endParaRPr sz="36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graphicFrame>
        <p:nvGraphicFramePr>
          <p:cNvPr id="61" name="Google Shape;61;p14"/>
          <p:cNvGraphicFramePr/>
          <p:nvPr/>
        </p:nvGraphicFramePr>
        <p:xfrm>
          <a:off x="419050" y="126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{369E2D17-235D-4783-8AF8-5CE384F20B74}</a:tableStyleId>
              </a:tblPr>
              <a:tblGrid>
                <a:gridCol w="49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7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Arsywi</a:t>
                      </a: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Ysgwn i...?</a:t>
                      </a: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Casglu</a:t>
                      </a: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2" name="Google Shape;62;p14" descr="An old photo of a tree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275" y="1389825"/>
            <a:ext cx="4803725" cy="31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311700" y="67650"/>
            <a:ext cx="10380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36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Arsylwi, Casglu, Ysgwn i…?,</a:t>
            </a:r>
            <a:endParaRPr sz="36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graphicFrame>
        <p:nvGraphicFramePr>
          <p:cNvPr id="68" name="Google Shape;68;p15"/>
          <p:cNvGraphicFramePr/>
          <p:nvPr/>
        </p:nvGraphicFramePr>
        <p:xfrm>
          <a:off x="419050" y="126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{369E2D17-235D-4783-8AF8-5CE384F20B74}</a:tableStyleId>
              </a:tblPr>
              <a:tblGrid>
                <a:gridCol w="49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7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Arsywi</a:t>
                      </a: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Ysgwn i...?</a:t>
                      </a: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Casglu</a:t>
                      </a: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550" y="1582325"/>
            <a:ext cx="4811448" cy="2706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311700" y="67650"/>
            <a:ext cx="10380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36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Arsylwi, Casglu, Ysgwn i…?,</a:t>
            </a:r>
            <a:endParaRPr sz="36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graphicFrame>
        <p:nvGraphicFramePr>
          <p:cNvPr id="75" name="Google Shape;75;p16"/>
          <p:cNvGraphicFramePr/>
          <p:nvPr/>
        </p:nvGraphicFramePr>
        <p:xfrm>
          <a:off x="419050" y="126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{369E2D17-235D-4783-8AF8-5CE384F20B74}</a:tableStyleId>
              </a:tblPr>
              <a:tblGrid>
                <a:gridCol w="49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7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Arsywi</a:t>
                      </a: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Ysgwn i...?</a:t>
                      </a: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Casglu</a:t>
                      </a: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" name="Google Shape;76;p16"/>
          <p:cNvSpPr/>
          <p:nvPr/>
        </p:nvSpPr>
        <p:spPr>
          <a:xfrm>
            <a:off x="541425" y="1373225"/>
            <a:ext cx="2894949" cy="289494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Macintosh PowerPoint</Application>
  <PresentationFormat>Custom</PresentationFormat>
  <Paragraphs>53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Mali</vt:lpstr>
      <vt:lpstr>Chelsea Market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Manon Eames</cp:lastModifiedBy>
  <cp:revision>1</cp:revision>
  <dcterms:modified xsi:type="dcterms:W3CDTF">2023-06-28T13:31:14Z</dcterms:modified>
</cp:coreProperties>
</file>