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10691813" cy="7559675"/>
  <p:notesSz cx="7559675" cy="10691813"/>
  <p:embeddedFontLst>
    <p:embeddedFont>
      <p:font typeface="Mali" pitchFamily="2" charset="-34"/>
      <p:regular r:id="rId6"/>
      <p:bold r:id="rId7"/>
      <p:italic r:id="rId8"/>
      <p:boldItalic r:id="rId9"/>
    </p:embeddedFont>
    <p:embeddedFont>
      <p:font typeface="Short Stack" panose="02010500040000000007" pitchFamily="2" charset="77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0" d="100"/>
          <a:sy n="110" d="100"/>
        </p:scale>
        <p:origin x="1688" y="17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240bc3612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240bc3612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5240bc3612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5240bc3612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37465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 algn="ctr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 rtl="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5"/>
          <p:cNvGrpSpPr/>
          <p:nvPr/>
        </p:nvGrpSpPr>
        <p:grpSpPr>
          <a:xfrm>
            <a:off x="2820796" y="223998"/>
            <a:ext cx="5568437" cy="7111921"/>
            <a:chOff x="2412380" y="152400"/>
            <a:chExt cx="4762197" cy="4838700"/>
          </a:xfrm>
        </p:grpSpPr>
        <p:grpSp>
          <p:nvGrpSpPr>
            <p:cNvPr id="100" name="Google Shape;100;p25"/>
            <p:cNvGrpSpPr/>
            <p:nvPr/>
          </p:nvGrpSpPr>
          <p:grpSpPr>
            <a:xfrm>
              <a:off x="2417575" y="152400"/>
              <a:ext cx="4669345" cy="4838700"/>
              <a:chOff x="2417575" y="152400"/>
              <a:chExt cx="4669345" cy="4838700"/>
            </a:xfrm>
          </p:grpSpPr>
          <p:pic>
            <p:nvPicPr>
              <p:cNvPr id="101" name="Google Shape;101;p25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2417575" y="152400"/>
                <a:ext cx="4669345" cy="4838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2" name="Google Shape;102;p25"/>
              <p:cNvSpPr txBox="1"/>
              <p:nvPr/>
            </p:nvSpPr>
            <p:spPr>
              <a:xfrm>
                <a:off x="3714225" y="855675"/>
                <a:ext cx="987300" cy="677100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Beth ydw i wedi dysgu?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3" name="Google Shape;103;p25"/>
              <p:cNvSpPr txBox="1"/>
              <p:nvPr/>
            </p:nvSpPr>
            <p:spPr>
              <a:xfrm>
                <a:off x="4816350" y="732675"/>
                <a:ext cx="987300" cy="856500"/>
              </a:xfrm>
              <a:prstGeom prst="rect">
                <a:avLst/>
              </a:prstGeom>
              <a:solidFill>
                <a:srgbClr val="E06211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Beth ydw i’n gwybod am hwn?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4" name="Google Shape;104;p25"/>
              <p:cNvSpPr txBox="1"/>
              <p:nvPr/>
            </p:nvSpPr>
            <p:spPr>
              <a:xfrm>
                <a:off x="5869475" y="1655850"/>
                <a:ext cx="787800" cy="915900"/>
              </a:xfrm>
              <a:prstGeom prst="rect">
                <a:avLst/>
              </a:prstGeom>
              <a:solidFill>
                <a:srgbClr val="E69138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Beth yw’r dasg?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5" name="Google Shape;105;p25"/>
              <p:cNvSpPr txBox="1"/>
              <p:nvPr/>
            </p:nvSpPr>
            <p:spPr>
              <a:xfrm>
                <a:off x="5869473" y="2689294"/>
                <a:ext cx="960000" cy="1024800"/>
              </a:xfrm>
              <a:prstGeom prst="rect">
                <a:avLst/>
              </a:prstGeom>
              <a:solidFill>
                <a:srgbClr val="93C47D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3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Sawl syniad ydw i’n gallu meddwl am?</a:t>
                </a:r>
                <a:endParaRPr sz="13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6" name="Google Shape;106;p25"/>
              <p:cNvSpPr txBox="1"/>
              <p:nvPr/>
            </p:nvSpPr>
            <p:spPr>
              <a:xfrm>
                <a:off x="4867775" y="3780050"/>
                <a:ext cx="987300" cy="677100"/>
              </a:xfrm>
              <a:prstGeom prst="rect">
                <a:avLst/>
              </a:prstGeom>
              <a:solidFill>
                <a:srgbClr val="00818F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Pa syniad sydd orau?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7" name="Google Shape;107;p25"/>
              <p:cNvSpPr txBox="1"/>
              <p:nvPr/>
            </p:nvSpPr>
            <p:spPr>
              <a:xfrm>
                <a:off x="3714225" y="3780050"/>
                <a:ext cx="987300" cy="6771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Amser gwneud!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8" name="Google Shape;108;p25"/>
              <p:cNvSpPr txBox="1"/>
              <p:nvPr/>
            </p:nvSpPr>
            <p:spPr>
              <a:xfrm>
                <a:off x="2850210" y="2863145"/>
                <a:ext cx="779400" cy="796500"/>
              </a:xfrm>
              <a:prstGeom prst="rect">
                <a:avLst/>
              </a:prstGeom>
              <a:solidFill>
                <a:srgbClr val="8473B6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Sut wnes i?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9" name="Google Shape;109;p25"/>
              <p:cNvSpPr txBox="1"/>
              <p:nvPr/>
            </p:nvSpPr>
            <p:spPr>
              <a:xfrm>
                <a:off x="2908375" y="1720775"/>
                <a:ext cx="787800" cy="796500"/>
              </a:xfrm>
              <a:prstGeom prst="rect">
                <a:avLst/>
              </a:prstGeom>
              <a:solidFill>
                <a:srgbClr val="891F53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500" b="1">
                    <a:solidFill>
                      <a:srgbClr val="FFFFFF"/>
                    </a:solidFill>
                    <a:latin typeface="Short Stack"/>
                    <a:ea typeface="Short Stack"/>
                    <a:cs typeface="Short Stack"/>
                    <a:sym typeface="Short Stack"/>
                  </a:rPr>
                  <a:t>Rhaid dweud wrth rywun!</a:t>
                </a:r>
                <a:endParaRPr sz="1500" b="1">
                  <a:solidFill>
                    <a:srgbClr val="FFFFFF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10" name="Google Shape;110;p25"/>
              <p:cNvSpPr txBox="1"/>
              <p:nvPr/>
            </p:nvSpPr>
            <p:spPr>
              <a:xfrm>
                <a:off x="4127975" y="2350775"/>
                <a:ext cx="1341300" cy="597000"/>
              </a:xfrm>
              <a:prstGeom prst="rect">
                <a:avLst/>
              </a:prstGeom>
              <a:solidFill>
                <a:srgbClr val="C9DAF8"/>
              </a:solidFill>
              <a:ln>
                <a:noFill/>
              </a:ln>
            </p:spPr>
            <p:txBody>
              <a:bodyPr spcFirstLastPara="1" wrap="square" lIns="116050" tIns="116050" rIns="116050" bIns="116050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y" sz="1900" b="1">
                    <a:latin typeface="Short Stack"/>
                    <a:ea typeface="Short Stack"/>
                    <a:cs typeface="Short Stack"/>
                    <a:sym typeface="Short Stack"/>
                  </a:rPr>
                  <a:t>YR OLWYN DASG!</a:t>
                </a:r>
                <a:endParaRPr sz="1900" b="1"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111" name="Google Shape;111;p25"/>
            <p:cNvSpPr/>
            <p:nvPr/>
          </p:nvSpPr>
          <p:spPr>
            <a:xfrm>
              <a:off x="6545302" y="3059275"/>
              <a:ext cx="629275" cy="1019250"/>
            </a:xfrm>
            <a:custGeom>
              <a:avLst/>
              <a:gdLst/>
              <a:ahLst/>
              <a:cxnLst/>
              <a:rect l="l" t="t" r="r" b="b"/>
              <a:pathLst>
                <a:path w="25171" h="40770" extrusionOk="0">
                  <a:moveTo>
                    <a:pt x="25171" y="7768"/>
                  </a:moveTo>
                  <a:cubicBezTo>
                    <a:pt x="22521" y="4455"/>
                    <a:pt x="18034" y="-1922"/>
                    <a:pt x="14639" y="622"/>
                  </a:cubicBezTo>
                  <a:cubicBezTo>
                    <a:pt x="9106" y="4769"/>
                    <a:pt x="9833" y="13619"/>
                    <a:pt x="6741" y="19804"/>
                  </a:cubicBezTo>
                  <a:cubicBezTo>
                    <a:pt x="3938" y="25411"/>
                    <a:pt x="-2958" y="33425"/>
                    <a:pt x="1475" y="37858"/>
                  </a:cubicBezTo>
                  <a:cubicBezTo>
                    <a:pt x="3841" y="40224"/>
                    <a:pt x="8263" y="41613"/>
                    <a:pt x="11254" y="40115"/>
                  </a:cubicBezTo>
                  <a:cubicBezTo>
                    <a:pt x="16069" y="37704"/>
                    <a:pt x="16022" y="30445"/>
                    <a:pt x="18024" y="25446"/>
                  </a:cubicBezTo>
                  <a:cubicBezTo>
                    <a:pt x="20474" y="19329"/>
                    <a:pt x="25171" y="13605"/>
                    <a:pt x="25171" y="7016"/>
                  </a:cubicBezTo>
                </a:path>
              </a:pathLst>
            </a:custGeom>
            <a:noFill/>
            <a:ln>
              <a:noFill/>
            </a:ln>
          </p:spPr>
        </p:sp>
        <p:sp>
          <p:nvSpPr>
            <p:cNvPr id="112" name="Google Shape;112;p25"/>
            <p:cNvSpPr/>
            <p:nvPr/>
          </p:nvSpPr>
          <p:spPr>
            <a:xfrm>
              <a:off x="6561385" y="3064866"/>
              <a:ext cx="526200" cy="937425"/>
            </a:xfrm>
            <a:custGeom>
              <a:avLst/>
              <a:gdLst/>
              <a:ahLst/>
              <a:cxnLst/>
              <a:rect l="l" t="t" r="r" b="b"/>
              <a:pathLst>
                <a:path w="21048" h="37497" extrusionOk="0">
                  <a:moveTo>
                    <a:pt x="54" y="32282"/>
                  </a:moveTo>
                  <a:cubicBezTo>
                    <a:pt x="245" y="34187"/>
                    <a:pt x="1610" y="37139"/>
                    <a:pt x="3102" y="37425"/>
                  </a:cubicBezTo>
                  <a:cubicBezTo>
                    <a:pt x="4594" y="37711"/>
                    <a:pt x="7167" y="36250"/>
                    <a:pt x="9008" y="33996"/>
                  </a:cubicBezTo>
                  <a:cubicBezTo>
                    <a:pt x="10850" y="31742"/>
                    <a:pt x="12627" y="27297"/>
                    <a:pt x="14151" y="23900"/>
                  </a:cubicBezTo>
                  <a:cubicBezTo>
                    <a:pt x="15675" y="20503"/>
                    <a:pt x="17009" y="16915"/>
                    <a:pt x="18152" y="13613"/>
                  </a:cubicBezTo>
                  <a:cubicBezTo>
                    <a:pt x="19295" y="10311"/>
                    <a:pt x="21168" y="6215"/>
                    <a:pt x="21009" y="4088"/>
                  </a:cubicBezTo>
                  <a:cubicBezTo>
                    <a:pt x="20850" y="1961"/>
                    <a:pt x="18596" y="1389"/>
                    <a:pt x="17199" y="849"/>
                  </a:cubicBezTo>
                  <a:cubicBezTo>
                    <a:pt x="15802" y="309"/>
                    <a:pt x="13865" y="-707"/>
                    <a:pt x="12627" y="849"/>
                  </a:cubicBezTo>
                  <a:cubicBezTo>
                    <a:pt x="11389" y="2405"/>
                    <a:pt x="11548" y="5993"/>
                    <a:pt x="9770" y="10184"/>
                  </a:cubicBezTo>
                  <a:cubicBezTo>
                    <a:pt x="7992" y="14375"/>
                    <a:pt x="3578" y="22312"/>
                    <a:pt x="1959" y="25995"/>
                  </a:cubicBezTo>
                  <a:cubicBezTo>
                    <a:pt x="340" y="29678"/>
                    <a:pt x="-136" y="30377"/>
                    <a:pt x="54" y="322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3" name="Google Shape;113;p25"/>
            <p:cNvSpPr/>
            <p:nvPr/>
          </p:nvSpPr>
          <p:spPr>
            <a:xfrm>
              <a:off x="5200452" y="4489351"/>
              <a:ext cx="804650" cy="462925"/>
            </a:xfrm>
            <a:custGeom>
              <a:avLst/>
              <a:gdLst/>
              <a:ahLst/>
              <a:cxnLst/>
              <a:rect l="l" t="t" r="r" b="b"/>
              <a:pathLst>
                <a:path w="32186" h="18517" extrusionOk="0">
                  <a:moveTo>
                    <a:pt x="4009" y="9021"/>
                  </a:moveTo>
                  <a:cubicBezTo>
                    <a:pt x="580" y="10767"/>
                    <a:pt x="-24" y="11466"/>
                    <a:pt x="8" y="13022"/>
                  </a:cubicBezTo>
                  <a:cubicBezTo>
                    <a:pt x="40" y="14578"/>
                    <a:pt x="1881" y="17848"/>
                    <a:pt x="4199" y="18356"/>
                  </a:cubicBezTo>
                  <a:cubicBezTo>
                    <a:pt x="6517" y="18864"/>
                    <a:pt x="9375" y="17880"/>
                    <a:pt x="13915" y="16070"/>
                  </a:cubicBezTo>
                  <a:cubicBezTo>
                    <a:pt x="18455" y="14260"/>
                    <a:pt x="29092" y="10132"/>
                    <a:pt x="31441" y="7497"/>
                  </a:cubicBezTo>
                  <a:cubicBezTo>
                    <a:pt x="33791" y="4862"/>
                    <a:pt x="29822" y="1084"/>
                    <a:pt x="28012" y="258"/>
                  </a:cubicBezTo>
                  <a:cubicBezTo>
                    <a:pt x="26202" y="-567"/>
                    <a:pt x="24583" y="1084"/>
                    <a:pt x="20582" y="2544"/>
                  </a:cubicBezTo>
                  <a:cubicBezTo>
                    <a:pt x="16582" y="4005"/>
                    <a:pt x="7438" y="7275"/>
                    <a:pt x="4009" y="90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4" name="Google Shape;114;p25"/>
            <p:cNvSpPr/>
            <p:nvPr/>
          </p:nvSpPr>
          <p:spPr>
            <a:xfrm>
              <a:off x="3314455" y="4378187"/>
              <a:ext cx="1205325" cy="612375"/>
            </a:xfrm>
            <a:custGeom>
              <a:avLst/>
              <a:gdLst/>
              <a:ahLst/>
              <a:cxnLst/>
              <a:rect l="l" t="t" r="r" b="b"/>
              <a:pathLst>
                <a:path w="48213" h="24495" extrusionOk="0">
                  <a:moveTo>
                    <a:pt x="11631" y="2038"/>
                  </a:moveTo>
                  <a:cubicBezTo>
                    <a:pt x="9155" y="1054"/>
                    <a:pt x="5884" y="-660"/>
                    <a:pt x="4392" y="324"/>
                  </a:cubicBezTo>
                  <a:cubicBezTo>
                    <a:pt x="2900" y="1308"/>
                    <a:pt x="-3514" y="3944"/>
                    <a:pt x="2677" y="7944"/>
                  </a:cubicBezTo>
                  <a:cubicBezTo>
                    <a:pt x="8868" y="11945"/>
                    <a:pt x="34300" y="23121"/>
                    <a:pt x="41539" y="24327"/>
                  </a:cubicBezTo>
                  <a:cubicBezTo>
                    <a:pt x="48778" y="25534"/>
                    <a:pt x="49826" y="18199"/>
                    <a:pt x="46111" y="15183"/>
                  </a:cubicBezTo>
                  <a:cubicBezTo>
                    <a:pt x="42396" y="12167"/>
                    <a:pt x="24998" y="8420"/>
                    <a:pt x="19251" y="6229"/>
                  </a:cubicBezTo>
                  <a:cubicBezTo>
                    <a:pt x="13504" y="4038"/>
                    <a:pt x="14108" y="3022"/>
                    <a:pt x="11631" y="20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5" name="Google Shape;115;p25"/>
            <p:cNvSpPr/>
            <p:nvPr/>
          </p:nvSpPr>
          <p:spPr>
            <a:xfrm>
              <a:off x="2475507" y="3085716"/>
              <a:ext cx="572600" cy="972575"/>
            </a:xfrm>
            <a:custGeom>
              <a:avLst/>
              <a:gdLst/>
              <a:ahLst/>
              <a:cxnLst/>
              <a:rect l="l" t="t" r="r" b="b"/>
              <a:pathLst>
                <a:path w="22904" h="38903" extrusionOk="0">
                  <a:moveTo>
                    <a:pt x="8422" y="1349"/>
                  </a:moveTo>
                  <a:cubicBezTo>
                    <a:pt x="6327" y="-1318"/>
                    <a:pt x="3342" y="841"/>
                    <a:pt x="1945" y="1730"/>
                  </a:cubicBezTo>
                  <a:cubicBezTo>
                    <a:pt x="548" y="2619"/>
                    <a:pt x="-119" y="4492"/>
                    <a:pt x="40" y="6683"/>
                  </a:cubicBezTo>
                  <a:cubicBezTo>
                    <a:pt x="199" y="8874"/>
                    <a:pt x="517" y="9635"/>
                    <a:pt x="2898" y="14874"/>
                  </a:cubicBezTo>
                  <a:cubicBezTo>
                    <a:pt x="5279" y="20113"/>
                    <a:pt x="10994" y="35289"/>
                    <a:pt x="14328" y="38115"/>
                  </a:cubicBezTo>
                  <a:cubicBezTo>
                    <a:pt x="17662" y="40941"/>
                    <a:pt x="22868" y="35226"/>
                    <a:pt x="22900" y="31829"/>
                  </a:cubicBezTo>
                  <a:cubicBezTo>
                    <a:pt x="22932" y="28432"/>
                    <a:pt x="16931" y="22812"/>
                    <a:pt x="14518" y="17732"/>
                  </a:cubicBezTo>
                  <a:cubicBezTo>
                    <a:pt x="12105" y="12652"/>
                    <a:pt x="10518" y="4016"/>
                    <a:pt x="8422" y="13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6" name="Google Shape;116;p25"/>
            <p:cNvSpPr/>
            <p:nvPr/>
          </p:nvSpPr>
          <p:spPr>
            <a:xfrm>
              <a:off x="2412380" y="1152327"/>
              <a:ext cx="779300" cy="1330925"/>
            </a:xfrm>
            <a:custGeom>
              <a:avLst/>
              <a:gdLst/>
              <a:ahLst/>
              <a:cxnLst/>
              <a:rect l="l" t="t" r="r" b="b"/>
              <a:pathLst>
                <a:path w="31172" h="53237" extrusionOk="0">
                  <a:moveTo>
                    <a:pt x="21425" y="1151"/>
                  </a:moveTo>
                  <a:cubicBezTo>
                    <a:pt x="24219" y="8"/>
                    <a:pt x="31394" y="-1008"/>
                    <a:pt x="31140" y="1913"/>
                  </a:cubicBezTo>
                  <a:cubicBezTo>
                    <a:pt x="30886" y="4834"/>
                    <a:pt x="22632" y="14042"/>
                    <a:pt x="19901" y="18677"/>
                  </a:cubicBezTo>
                  <a:cubicBezTo>
                    <a:pt x="17171" y="23313"/>
                    <a:pt x="16027" y="26488"/>
                    <a:pt x="14757" y="29726"/>
                  </a:cubicBezTo>
                  <a:cubicBezTo>
                    <a:pt x="13487" y="32965"/>
                    <a:pt x="13043" y="34965"/>
                    <a:pt x="12281" y="38108"/>
                  </a:cubicBezTo>
                  <a:cubicBezTo>
                    <a:pt x="11519" y="41251"/>
                    <a:pt x="11550" y="46078"/>
                    <a:pt x="10185" y="48586"/>
                  </a:cubicBezTo>
                  <a:cubicBezTo>
                    <a:pt x="8820" y="51094"/>
                    <a:pt x="5772" y="53476"/>
                    <a:pt x="4089" y="53158"/>
                  </a:cubicBezTo>
                  <a:cubicBezTo>
                    <a:pt x="2406" y="52841"/>
                    <a:pt x="-482" y="52237"/>
                    <a:pt x="89" y="46681"/>
                  </a:cubicBezTo>
                  <a:cubicBezTo>
                    <a:pt x="661" y="41125"/>
                    <a:pt x="5137" y="26138"/>
                    <a:pt x="7518" y="19820"/>
                  </a:cubicBezTo>
                  <a:cubicBezTo>
                    <a:pt x="9899" y="13502"/>
                    <a:pt x="12058" y="11883"/>
                    <a:pt x="14376" y="8771"/>
                  </a:cubicBezTo>
                  <a:cubicBezTo>
                    <a:pt x="16694" y="5660"/>
                    <a:pt x="18631" y="2294"/>
                    <a:pt x="21425" y="11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7" name="Google Shape;117;p25"/>
            <p:cNvSpPr/>
            <p:nvPr/>
          </p:nvSpPr>
          <p:spPr>
            <a:xfrm>
              <a:off x="3251684" y="155984"/>
              <a:ext cx="1141475" cy="815775"/>
            </a:xfrm>
            <a:custGeom>
              <a:avLst/>
              <a:gdLst/>
              <a:ahLst/>
              <a:cxnLst/>
              <a:rect l="l" t="t" r="r" b="b"/>
              <a:pathLst>
                <a:path w="45659" h="32631" extrusionOk="0">
                  <a:moveTo>
                    <a:pt x="1188" y="15859"/>
                  </a:moveTo>
                  <a:cubicBezTo>
                    <a:pt x="140" y="17891"/>
                    <a:pt x="-399" y="21321"/>
                    <a:pt x="426" y="24051"/>
                  </a:cubicBezTo>
                  <a:cubicBezTo>
                    <a:pt x="1252" y="26782"/>
                    <a:pt x="4427" y="31131"/>
                    <a:pt x="6141" y="32242"/>
                  </a:cubicBezTo>
                  <a:cubicBezTo>
                    <a:pt x="7856" y="33353"/>
                    <a:pt x="8840" y="31798"/>
                    <a:pt x="10713" y="30718"/>
                  </a:cubicBezTo>
                  <a:cubicBezTo>
                    <a:pt x="12586" y="29639"/>
                    <a:pt x="15221" y="27162"/>
                    <a:pt x="17380" y="25765"/>
                  </a:cubicBezTo>
                  <a:cubicBezTo>
                    <a:pt x="19539" y="24368"/>
                    <a:pt x="21413" y="23384"/>
                    <a:pt x="23667" y="22336"/>
                  </a:cubicBezTo>
                  <a:cubicBezTo>
                    <a:pt x="25921" y="21288"/>
                    <a:pt x="28779" y="20368"/>
                    <a:pt x="30906" y="19479"/>
                  </a:cubicBezTo>
                  <a:cubicBezTo>
                    <a:pt x="33033" y="18590"/>
                    <a:pt x="34081" y="17732"/>
                    <a:pt x="36430" y="17002"/>
                  </a:cubicBezTo>
                  <a:cubicBezTo>
                    <a:pt x="38780" y="16272"/>
                    <a:pt x="43701" y="17320"/>
                    <a:pt x="45003" y="15097"/>
                  </a:cubicBezTo>
                  <a:cubicBezTo>
                    <a:pt x="46305" y="12875"/>
                    <a:pt x="45321" y="6175"/>
                    <a:pt x="44241" y="3667"/>
                  </a:cubicBezTo>
                  <a:cubicBezTo>
                    <a:pt x="43162" y="1159"/>
                    <a:pt x="41130" y="239"/>
                    <a:pt x="38526" y="48"/>
                  </a:cubicBezTo>
                  <a:cubicBezTo>
                    <a:pt x="35923" y="-142"/>
                    <a:pt x="33922" y="556"/>
                    <a:pt x="28620" y="2524"/>
                  </a:cubicBezTo>
                  <a:cubicBezTo>
                    <a:pt x="23318" y="4493"/>
                    <a:pt x="11284" y="9637"/>
                    <a:pt x="6712" y="11859"/>
                  </a:cubicBezTo>
                  <a:cubicBezTo>
                    <a:pt x="2140" y="14082"/>
                    <a:pt x="2236" y="13827"/>
                    <a:pt x="1188" y="15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8" name="Google Shape;118;p25"/>
            <p:cNvSpPr/>
            <p:nvPr/>
          </p:nvSpPr>
          <p:spPr>
            <a:xfrm>
              <a:off x="4774709" y="259571"/>
              <a:ext cx="1695300" cy="861225"/>
            </a:xfrm>
            <a:custGeom>
              <a:avLst/>
              <a:gdLst/>
              <a:ahLst/>
              <a:cxnLst/>
              <a:rect l="l" t="t" r="r" b="b"/>
              <a:pathLst>
                <a:path w="67812" h="34449" extrusionOk="0">
                  <a:moveTo>
                    <a:pt x="6561" y="95"/>
                  </a:moveTo>
                  <a:cubicBezTo>
                    <a:pt x="6244" y="190"/>
                    <a:pt x="1671" y="-96"/>
                    <a:pt x="655" y="1047"/>
                  </a:cubicBezTo>
                  <a:cubicBezTo>
                    <a:pt x="-361" y="2190"/>
                    <a:pt x="21" y="5588"/>
                    <a:pt x="465" y="6953"/>
                  </a:cubicBezTo>
                  <a:cubicBezTo>
                    <a:pt x="910" y="8318"/>
                    <a:pt x="1449" y="8636"/>
                    <a:pt x="3322" y="9239"/>
                  </a:cubicBezTo>
                  <a:cubicBezTo>
                    <a:pt x="5195" y="9842"/>
                    <a:pt x="8593" y="10064"/>
                    <a:pt x="11704" y="10572"/>
                  </a:cubicBezTo>
                  <a:cubicBezTo>
                    <a:pt x="14816" y="11080"/>
                    <a:pt x="19134" y="11589"/>
                    <a:pt x="21991" y="12287"/>
                  </a:cubicBezTo>
                  <a:cubicBezTo>
                    <a:pt x="24849" y="12986"/>
                    <a:pt x="26468" y="13842"/>
                    <a:pt x="28849" y="14763"/>
                  </a:cubicBezTo>
                  <a:cubicBezTo>
                    <a:pt x="31230" y="15684"/>
                    <a:pt x="33231" y="16382"/>
                    <a:pt x="36279" y="17811"/>
                  </a:cubicBezTo>
                  <a:cubicBezTo>
                    <a:pt x="39327" y="19240"/>
                    <a:pt x="43264" y="20574"/>
                    <a:pt x="47137" y="23336"/>
                  </a:cubicBezTo>
                  <a:cubicBezTo>
                    <a:pt x="51011" y="26098"/>
                    <a:pt x="56123" y="33877"/>
                    <a:pt x="59520" y="34385"/>
                  </a:cubicBezTo>
                  <a:cubicBezTo>
                    <a:pt x="62917" y="34893"/>
                    <a:pt x="66696" y="28511"/>
                    <a:pt x="67521" y="26384"/>
                  </a:cubicBezTo>
                  <a:cubicBezTo>
                    <a:pt x="68347" y="24257"/>
                    <a:pt x="67235" y="23685"/>
                    <a:pt x="64473" y="21621"/>
                  </a:cubicBezTo>
                  <a:cubicBezTo>
                    <a:pt x="61711" y="19557"/>
                    <a:pt x="55360" y="16224"/>
                    <a:pt x="50947" y="14001"/>
                  </a:cubicBezTo>
                  <a:cubicBezTo>
                    <a:pt x="46534" y="11779"/>
                    <a:pt x="42406" y="10159"/>
                    <a:pt x="37993" y="8286"/>
                  </a:cubicBezTo>
                  <a:cubicBezTo>
                    <a:pt x="33580" y="6413"/>
                    <a:pt x="28278" y="3937"/>
                    <a:pt x="24468" y="2762"/>
                  </a:cubicBezTo>
                  <a:cubicBezTo>
                    <a:pt x="20658" y="1587"/>
                    <a:pt x="18435" y="1619"/>
                    <a:pt x="15133" y="1238"/>
                  </a:cubicBezTo>
                  <a:cubicBezTo>
                    <a:pt x="11831" y="857"/>
                    <a:pt x="6752" y="603"/>
                    <a:pt x="4656" y="476"/>
                  </a:cubicBezTo>
                  <a:cubicBezTo>
                    <a:pt x="2561" y="349"/>
                    <a:pt x="2243" y="540"/>
                    <a:pt x="2560" y="476"/>
                  </a:cubicBezTo>
                  <a:cubicBezTo>
                    <a:pt x="2878" y="413"/>
                    <a:pt x="6879" y="0"/>
                    <a:pt x="6561" y="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9" name="Google Shape;119;p25"/>
            <p:cNvSpPr/>
            <p:nvPr/>
          </p:nvSpPr>
          <p:spPr>
            <a:xfrm>
              <a:off x="6576914" y="1361082"/>
              <a:ext cx="582300" cy="812275"/>
            </a:xfrm>
            <a:custGeom>
              <a:avLst/>
              <a:gdLst/>
              <a:ahLst/>
              <a:cxnLst/>
              <a:rect l="l" t="t" r="r" b="b"/>
              <a:pathLst>
                <a:path w="23292" h="32491" extrusionOk="0">
                  <a:moveTo>
                    <a:pt x="10291" y="2136"/>
                  </a:moveTo>
                  <a:cubicBezTo>
                    <a:pt x="8640" y="1057"/>
                    <a:pt x="5401" y="199"/>
                    <a:pt x="4004" y="40"/>
                  </a:cubicBezTo>
                  <a:cubicBezTo>
                    <a:pt x="2607" y="-119"/>
                    <a:pt x="2544" y="421"/>
                    <a:pt x="1909" y="1183"/>
                  </a:cubicBezTo>
                  <a:cubicBezTo>
                    <a:pt x="1274" y="1945"/>
                    <a:pt x="-504" y="2167"/>
                    <a:pt x="194" y="4612"/>
                  </a:cubicBezTo>
                  <a:cubicBezTo>
                    <a:pt x="893" y="7057"/>
                    <a:pt x="4640" y="12677"/>
                    <a:pt x="6100" y="15852"/>
                  </a:cubicBezTo>
                  <a:cubicBezTo>
                    <a:pt x="7561" y="19027"/>
                    <a:pt x="8195" y="21217"/>
                    <a:pt x="8957" y="23662"/>
                  </a:cubicBezTo>
                  <a:cubicBezTo>
                    <a:pt x="9719" y="26107"/>
                    <a:pt x="8386" y="29091"/>
                    <a:pt x="10672" y="30520"/>
                  </a:cubicBezTo>
                  <a:cubicBezTo>
                    <a:pt x="12958" y="31949"/>
                    <a:pt x="20863" y="32965"/>
                    <a:pt x="22673" y="32235"/>
                  </a:cubicBezTo>
                  <a:cubicBezTo>
                    <a:pt x="24483" y="31505"/>
                    <a:pt x="21752" y="28393"/>
                    <a:pt x="21530" y="26139"/>
                  </a:cubicBezTo>
                  <a:cubicBezTo>
                    <a:pt x="21308" y="23885"/>
                    <a:pt x="22610" y="21979"/>
                    <a:pt x="21340" y="18709"/>
                  </a:cubicBezTo>
                  <a:cubicBezTo>
                    <a:pt x="20070" y="15439"/>
                    <a:pt x="15752" y="9279"/>
                    <a:pt x="13910" y="6517"/>
                  </a:cubicBezTo>
                  <a:cubicBezTo>
                    <a:pt x="12069" y="3755"/>
                    <a:pt x="11942" y="3216"/>
                    <a:pt x="10291" y="21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20" name="Google Shape;120;p25"/>
            <p:cNvSpPr/>
            <p:nvPr/>
          </p:nvSpPr>
          <p:spPr>
            <a:xfrm>
              <a:off x="5676106" y="648109"/>
              <a:ext cx="196875" cy="165875"/>
            </a:xfrm>
            <a:custGeom>
              <a:avLst/>
              <a:gdLst/>
              <a:ahLst/>
              <a:cxnLst/>
              <a:rect l="l" t="t" r="r" b="b"/>
              <a:pathLst>
                <a:path w="7875" h="6635" extrusionOk="0">
                  <a:moveTo>
                    <a:pt x="7843" y="6461"/>
                  </a:moveTo>
                  <a:cubicBezTo>
                    <a:pt x="7970" y="5763"/>
                    <a:pt x="4573" y="874"/>
                    <a:pt x="3271" y="175"/>
                  </a:cubicBezTo>
                  <a:cubicBezTo>
                    <a:pt x="1969" y="-523"/>
                    <a:pt x="159" y="1572"/>
                    <a:pt x="32" y="2270"/>
                  </a:cubicBezTo>
                  <a:cubicBezTo>
                    <a:pt x="-95" y="2969"/>
                    <a:pt x="1207" y="3668"/>
                    <a:pt x="2509" y="4366"/>
                  </a:cubicBezTo>
                  <a:cubicBezTo>
                    <a:pt x="3811" y="5065"/>
                    <a:pt x="7716" y="7160"/>
                    <a:pt x="7843" y="64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121" name="Google Shape;121;p25"/>
          <p:cNvSpPr txBox="1"/>
          <p:nvPr/>
        </p:nvSpPr>
        <p:spPr>
          <a:xfrm>
            <a:off x="7072137" y="126000"/>
            <a:ext cx="3619800" cy="11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Casglu a threfnu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yw’r dasg? Beth ydyn ni eisiau ein gwrthrych i edrych fel ar y diwedd? Pa sgiliau sydd gyda ni? 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2" name="Google Shape;122;p25"/>
          <p:cNvSpPr txBox="1"/>
          <p:nvPr/>
        </p:nvSpPr>
        <p:spPr>
          <a:xfrm>
            <a:off x="7985588" y="1708000"/>
            <a:ext cx="2483700" cy="1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Adnabod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sydd angen arnom ni i wneud y dasg?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sydd angen i mi wybod cyn dechrau? 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yw ein targedau?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3" name="Google Shape;123;p25"/>
          <p:cNvSpPr txBox="1"/>
          <p:nvPr/>
        </p:nvSpPr>
        <p:spPr>
          <a:xfrm>
            <a:off x="8086088" y="3878220"/>
            <a:ext cx="2483700" cy="22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Cynhyrchu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Sawl syniad ydyn ni’n gallu 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ffeindio? 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Pwy sy’n gallu helpu ni?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Sut y gallwn ni ffeindio allan mwy?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ydy pobl yn meddwl am y syniad?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Oes ffordd arall?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4" name="Google Shape;124;p25"/>
          <p:cNvSpPr txBox="1"/>
          <p:nvPr/>
        </p:nvSpPr>
        <p:spPr>
          <a:xfrm>
            <a:off x="7072137" y="6132331"/>
            <a:ext cx="3396900" cy="13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Dewis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Pa syniadau sy’n bwysig? Pa syniad sydd orau? Beth bysai’n digwydd petai…? Beth yw ein cynllun? Beth arall sydd i’w gwneud?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5" name="Google Shape;125;p25"/>
          <p:cNvSpPr txBox="1"/>
          <p:nvPr/>
        </p:nvSpPr>
        <p:spPr>
          <a:xfrm>
            <a:off x="144612" y="6132331"/>
            <a:ext cx="36756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Gweithrediad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Sut ydyn i’n mynd i dracio datblygiad?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Ydych ni’n gwneud hwn yn gywir? 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Ydy’r cynllun yn gweithio? Beth yw’r cam nesaf?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6" name="Google Shape;126;p25"/>
          <p:cNvSpPr txBox="1"/>
          <p:nvPr/>
        </p:nvSpPr>
        <p:spPr>
          <a:xfrm>
            <a:off x="88925" y="3878220"/>
            <a:ext cx="2996100" cy="20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Gwerthuso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ydyn ni wedi llwyddo gwneud?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Pa mor llwyddiannus oedden ni?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Sut y gallen ni wedi gwella?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A wnaethom ni ddatrys y broblem?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Gweithion ni’n dda fel grŵp?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7" name="Google Shape;127;p25"/>
          <p:cNvSpPr txBox="1"/>
          <p:nvPr/>
        </p:nvSpPr>
        <p:spPr>
          <a:xfrm>
            <a:off x="88925" y="1596000"/>
            <a:ext cx="2996100" cy="22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Cyfathrebu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Pwy sydd angen gwybod am hwn?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Sut ydyn ni’n mynd i roi wybod am hwn?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ydyn ni eisiau dweud am hwn?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Sut ydyn i’n gallu ennyn diddordeb am hwn?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28" name="Google Shape;128;p25"/>
          <p:cNvSpPr txBox="1"/>
          <p:nvPr/>
        </p:nvSpPr>
        <p:spPr>
          <a:xfrm>
            <a:off x="172500" y="224000"/>
            <a:ext cx="3803700" cy="11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 b="1" u="sng">
                <a:latin typeface="Mali"/>
                <a:ea typeface="Mali"/>
                <a:cs typeface="Mali"/>
                <a:sym typeface="Mali"/>
              </a:rPr>
              <a:t>Dysgu o brofiad</a:t>
            </a:r>
            <a:endParaRPr sz="1300" b="1" u="sng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Beth ydyn ni wedi dysgu? 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Sut ydyn ni’n teimlo a meddwl nawr? </a:t>
            </a:r>
            <a:endParaRPr sz="1300">
              <a:latin typeface="Mali"/>
              <a:ea typeface="Mali"/>
              <a:cs typeface="Mali"/>
              <a:sym typeface="Mal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1300">
                <a:latin typeface="Mali"/>
                <a:ea typeface="Mali"/>
                <a:cs typeface="Mali"/>
                <a:sym typeface="Mali"/>
              </a:rPr>
              <a:t>Ydyn ni’n gallu defnyddio sgiliau newydd mewn ffordd arall?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500" y="245050"/>
            <a:ext cx="10187000" cy="658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Macintosh PowerPoint</Application>
  <PresentationFormat>Custom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Mali</vt:lpstr>
      <vt:lpstr>Arial</vt:lpstr>
      <vt:lpstr>Short Stack</vt:lpstr>
      <vt:lpstr>Simple Light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Sebastian Harker</cp:lastModifiedBy>
  <cp:revision>1</cp:revision>
  <dcterms:modified xsi:type="dcterms:W3CDTF">2023-07-04T11:39:56Z</dcterms:modified>
</cp:coreProperties>
</file>