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64" r:id="rId6"/>
    <p:sldId id="258" r:id="rId7"/>
  </p:sldIdLst>
  <p:sldSz cx="10691813" cy="7559675"/>
  <p:notesSz cx="7559675" cy="10691813"/>
  <p:embeddedFontLst>
    <p:embeddedFont>
      <p:font typeface="Balsamiq Sans" pitchFamily="2" charset="77"/>
      <p:regular r:id="rId9"/>
      <p:bold r:id="rId10"/>
      <p:italic r:id="rId11"/>
      <p:boldItalic r:id="rId12"/>
    </p:embeddedFont>
    <p:embeddedFont>
      <p:font typeface="Delius" panose="02000603000000000000" pitchFamily="2" charset="0"/>
      <p:regular r:id="rId13"/>
    </p:embeddedFont>
    <p:embeddedFont>
      <p:font typeface="Delius Unicase" panose="02000603000000000000" pitchFamily="2" charset="0"/>
      <p:regular r:id="rId14"/>
      <p:bold r:id="rId15"/>
    </p:embeddedFont>
    <p:embeddedFont>
      <p:font typeface="Patrick Hand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A10E2-7029-4E84-9394-B977AB6F625D}">
  <a:tblStyle styleId="{9BAA10E2-7029-4E84-9394-B977AB6F62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>
      <p:cViewPr varScale="1">
        <p:scale>
          <a:sx n="76" d="100"/>
          <a:sy n="76" d="100"/>
        </p:scale>
        <p:origin x="2072" y="1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4527f0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24527f08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24527f08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24527f08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24527f08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44" y="586509"/>
            <a:ext cx="4399200" cy="293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24527f08c_0_194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800" cy="11106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800" cy="46731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7425" tIns="117425" rIns="117425" bIns="11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7400" tIns="117400" rIns="117400" bIns="117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37"/>
          <p:cNvGraphicFramePr/>
          <p:nvPr/>
        </p:nvGraphicFramePr>
        <p:xfrm>
          <a:off x="285750" y="1220400"/>
          <a:ext cx="10066125" cy="2115625"/>
        </p:xfrm>
        <a:graphic>
          <a:graphicData uri="http://schemas.openxmlformats.org/drawingml/2006/table">
            <a:tbl>
              <a:tblPr>
                <a:noFill/>
                <a:tableStyleId>{9BAA10E2-7029-4E84-9394-B977AB6F625D}</a:tableStyleId>
              </a:tblPr>
              <a:tblGrid>
                <a:gridCol w="335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Offerynnau</a:t>
                      </a:r>
                      <a:endParaRPr sz="220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Tempo</a:t>
                      </a:r>
                      <a:endParaRPr sz="220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Dynameg</a:t>
                      </a:r>
                      <a:endParaRPr sz="220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5" name="Google Shape;1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37" y="1164806"/>
            <a:ext cx="1322622" cy="87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075" y="1606877"/>
            <a:ext cx="554471" cy="35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770" y="1484196"/>
            <a:ext cx="761294" cy="54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9478" y="1559255"/>
            <a:ext cx="419253" cy="42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4675" y="1502044"/>
            <a:ext cx="561893" cy="4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 txBox="1"/>
          <p:nvPr/>
        </p:nvSpPr>
        <p:spPr>
          <a:xfrm>
            <a:off x="364500" y="100342"/>
            <a:ext cx="99630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b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7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ymateb i gerddoriaeth</a:t>
            </a:r>
            <a:endParaRPr sz="3700">
              <a:solidFill>
                <a:srgbClr val="000000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700" b="1">
                <a:latin typeface="Delius Unicase"/>
                <a:ea typeface="Delius Unicase"/>
                <a:cs typeface="Delius Unicase"/>
                <a:sym typeface="Delius Unicase"/>
              </a:rPr>
              <a:t>Yr Amason</a:t>
            </a:r>
            <a:endParaRPr sz="3700" b="1">
              <a:solidFill>
                <a:srgbClr val="000000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pic>
        <p:nvPicPr>
          <p:cNvPr id="151" name="Google Shape;15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2068" y="137999"/>
            <a:ext cx="1322615" cy="9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7"/>
          <p:cNvSpPr/>
          <p:nvPr/>
        </p:nvSpPr>
        <p:spPr>
          <a:xfrm>
            <a:off x="191238" y="5233571"/>
            <a:ext cx="3354900" cy="2115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7"/>
          <p:cNvSpPr txBox="1"/>
          <p:nvPr/>
        </p:nvSpPr>
        <p:spPr>
          <a:xfrm>
            <a:off x="576936" y="5211387"/>
            <a:ext cx="258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700" b="1">
                <a:latin typeface="Delius"/>
                <a:ea typeface="Delius"/>
                <a:cs typeface="Delius"/>
                <a:sym typeface="Delius"/>
              </a:rPr>
              <a:t>Rhythm - </a:t>
            </a:r>
            <a:r>
              <a:rPr lang="cy" sz="1700">
                <a:latin typeface="Delius"/>
                <a:ea typeface="Delius"/>
                <a:cs typeface="Delius"/>
                <a:sym typeface="Delius"/>
              </a:rPr>
              <a:t>nodau hir / byr, llyfn, herciog?</a:t>
            </a:r>
            <a:endParaRPr sz="17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3956706" y="3491807"/>
            <a:ext cx="6371100" cy="3857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400" tIns="65400" rIns="65400" bIns="65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7"/>
          <p:cNvSpPr/>
          <p:nvPr/>
        </p:nvSpPr>
        <p:spPr>
          <a:xfrm>
            <a:off x="285746" y="3491806"/>
            <a:ext cx="3502500" cy="154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400" tIns="65400" rIns="65400" bIns="65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0242" y="3545677"/>
            <a:ext cx="914491" cy="7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5546" y="3753521"/>
            <a:ext cx="1095608" cy="81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2891" y="100422"/>
            <a:ext cx="954762" cy="9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" y="224000"/>
            <a:ext cx="9552579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4C435-CA9D-E6F2-4FE6-5EDC827DBB85}"/>
              </a:ext>
            </a:extLst>
          </p:cNvPr>
          <p:cNvSpPr/>
          <p:nvPr/>
        </p:nvSpPr>
        <p:spPr>
          <a:xfrm>
            <a:off x="1639364" y="406400"/>
            <a:ext cx="6834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</a:t>
            </a:r>
            <a:r>
              <a:rPr lang="en-GB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Elfen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Cerddoriaeth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33B2-A391-22E9-D016-7FAC05FF3B6D}"/>
              </a:ext>
            </a:extLst>
          </p:cNvPr>
          <p:cNvSpPr txBox="1"/>
          <p:nvPr/>
        </p:nvSpPr>
        <p:spPr>
          <a:xfrm>
            <a:off x="1290373" y="1574800"/>
            <a:ext cx="17406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Tonyddiaeth</a:t>
            </a:r>
            <a:r>
              <a:rPr lang="en-US" b="1" dirty="0"/>
              <a:t> </a:t>
            </a:r>
          </a:p>
          <a:p>
            <a:r>
              <a:rPr lang="en-US" dirty="0" err="1"/>
              <a:t>Swn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gerddoriaeth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chyfanrwydd</a:t>
            </a:r>
            <a:r>
              <a:rPr lang="en-US" dirty="0"/>
              <a:t> – </a:t>
            </a:r>
            <a:r>
              <a:rPr lang="en-US" dirty="0" err="1"/>
              <a:t>dymunol</a:t>
            </a:r>
            <a:r>
              <a:rPr lang="en-US" dirty="0"/>
              <a:t> neu </a:t>
            </a:r>
            <a:r>
              <a:rPr lang="en-US" dirty="0" err="1"/>
              <a:t>anymunol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Soniaredd</a:t>
            </a:r>
            <a:endParaRPr lang="en-US" b="1" dirty="0"/>
          </a:p>
          <a:p>
            <a:r>
              <a:rPr lang="en-US" dirty="0" err="1"/>
              <a:t>Ansawdd</a:t>
            </a:r>
            <a:r>
              <a:rPr lang="en-US" dirty="0"/>
              <a:t> </a:t>
            </a:r>
            <a:r>
              <a:rPr lang="en-US" dirty="0" err="1"/>
              <a:t>sain</a:t>
            </a:r>
            <a:r>
              <a:rPr lang="en-US" dirty="0"/>
              <a:t> </a:t>
            </a:r>
            <a:r>
              <a:rPr lang="en-US" dirty="0" err="1"/>
              <a:t>unigryw</a:t>
            </a:r>
            <a:r>
              <a:rPr lang="en-US" dirty="0"/>
              <a:t> </a:t>
            </a:r>
            <a:r>
              <a:rPr lang="en-US" dirty="0" err="1"/>
              <a:t>offeryn</a:t>
            </a:r>
            <a:r>
              <a:rPr lang="en-US" dirty="0"/>
              <a:t> neu </a:t>
            </a:r>
            <a:r>
              <a:rPr lang="en-US" dirty="0" err="1"/>
              <a:t>sain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Gwead</a:t>
            </a:r>
            <a:endParaRPr lang="en-US" b="1" dirty="0"/>
          </a:p>
          <a:p>
            <a:r>
              <a:rPr lang="en-US" dirty="0" err="1"/>
              <a:t>Haenau</a:t>
            </a:r>
            <a:r>
              <a:rPr lang="en-US" dirty="0"/>
              <a:t> y </a:t>
            </a:r>
            <a:r>
              <a:rPr lang="en-US" dirty="0" err="1"/>
              <a:t>sain</a:t>
            </a:r>
            <a:r>
              <a:rPr lang="en-US" dirty="0"/>
              <a:t>, pa mor </a:t>
            </a:r>
            <a:r>
              <a:rPr lang="en-US" dirty="0" err="1"/>
              <a:t>gynnil</a:t>
            </a:r>
            <a:r>
              <a:rPr lang="en-US" dirty="0"/>
              <a:t> neu </a:t>
            </a:r>
            <a:r>
              <a:rPr lang="en-US" dirty="0" err="1"/>
              <a:t>gyfoethog</a:t>
            </a:r>
            <a:r>
              <a:rPr lang="en-US" dirty="0"/>
              <a:t> </a:t>
            </a:r>
            <a:r>
              <a:rPr lang="en-US" dirty="0" err="1"/>
              <a:t>yw’r</a:t>
            </a:r>
            <a:r>
              <a:rPr lang="en-US" dirty="0"/>
              <a:t> </a:t>
            </a:r>
            <a:r>
              <a:rPr lang="en-US" dirty="0" err="1"/>
              <a:t>gerddoriaeth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Rhythm </a:t>
            </a:r>
          </a:p>
          <a:p>
            <a:r>
              <a:rPr lang="en-US" dirty="0"/>
              <a:t>Pa mor </a:t>
            </a:r>
            <a:r>
              <a:rPr lang="en-US" dirty="0" err="1"/>
              <a:t>fyr</a:t>
            </a:r>
            <a:r>
              <a:rPr lang="en-US" dirty="0"/>
              <a:t>, neu hir, y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synau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6D499-62F1-BB4B-9E7B-362FC5C5CAD9}"/>
              </a:ext>
            </a:extLst>
          </p:cNvPr>
          <p:cNvSpPr txBox="1"/>
          <p:nvPr/>
        </p:nvSpPr>
        <p:spPr>
          <a:xfrm>
            <a:off x="6451600" y="1574800"/>
            <a:ext cx="3522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Dynamigau</a:t>
            </a:r>
            <a:endParaRPr lang="en-US" b="1" dirty="0"/>
          </a:p>
          <a:p>
            <a:r>
              <a:rPr lang="en-US" dirty="0"/>
              <a:t>Pa mor </a:t>
            </a:r>
            <a:r>
              <a:rPr lang="en-US" dirty="0" err="1"/>
              <a:t>uchel</a:t>
            </a:r>
            <a:r>
              <a:rPr lang="en-US" dirty="0"/>
              <a:t> neu </a:t>
            </a:r>
            <a:r>
              <a:rPr lang="en-US" dirty="0" err="1"/>
              <a:t>dawel</a:t>
            </a:r>
            <a:r>
              <a:rPr lang="en-US" dirty="0"/>
              <a:t> y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synnau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Ffurf</a:t>
            </a:r>
            <a:endParaRPr lang="en-US" b="1" dirty="0"/>
          </a:p>
          <a:p>
            <a:r>
              <a:rPr lang="en-US" dirty="0" err="1"/>
              <a:t>Trefn</a:t>
            </a:r>
            <a:r>
              <a:rPr lang="en-US" dirty="0"/>
              <a:t> a </a:t>
            </a:r>
            <a:r>
              <a:rPr lang="en-US" dirty="0" err="1"/>
              <a:t>threfniant</a:t>
            </a:r>
            <a:r>
              <a:rPr lang="en-US" dirty="0"/>
              <a:t> </a:t>
            </a:r>
            <a:r>
              <a:rPr lang="en-US" dirty="0" err="1"/>
              <a:t>rhannau</a:t>
            </a:r>
            <a:r>
              <a:rPr lang="en-US" dirty="0"/>
              <a:t> y </a:t>
            </a:r>
            <a:r>
              <a:rPr lang="en-US" dirty="0" err="1"/>
              <a:t>gerddoriaeth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Harmoni</a:t>
            </a:r>
            <a:endParaRPr lang="en-US" dirty="0"/>
          </a:p>
          <a:p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offerynau</a:t>
            </a:r>
            <a:r>
              <a:rPr lang="en-US" dirty="0"/>
              <a:t> </a:t>
            </a:r>
            <a:r>
              <a:rPr lang="en-US" dirty="0" err="1"/>
              <a:t>sy’n</a:t>
            </a:r>
            <a:r>
              <a:rPr lang="en-US" dirty="0"/>
              <a:t> </a:t>
            </a:r>
            <a:r>
              <a:rPr lang="en-US" dirty="0" err="1"/>
              <a:t>cynnal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alaw</a:t>
            </a:r>
            <a:r>
              <a:rPr lang="en-US" dirty="0"/>
              <a:t> </a:t>
            </a:r>
            <a:r>
              <a:rPr lang="en-US" dirty="0" err="1"/>
              <a:t>gyda</a:t>
            </a:r>
            <a:r>
              <a:rPr lang="en-US" dirty="0"/>
              <a:t>  </a:t>
            </a:r>
            <a:r>
              <a:rPr lang="en-US" dirty="0" err="1"/>
              <a:t>cordiau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Alaw</a:t>
            </a:r>
            <a:r>
              <a:rPr lang="en-US" dirty="0"/>
              <a:t> </a:t>
            </a:r>
          </a:p>
          <a:p>
            <a:r>
              <a:rPr lang="en-US" dirty="0" err="1"/>
              <a:t>Cyfres</a:t>
            </a:r>
            <a:r>
              <a:rPr lang="en-US" dirty="0"/>
              <a:t> o </a:t>
            </a:r>
            <a:r>
              <a:rPr lang="en-US" dirty="0" err="1"/>
              <a:t>gyweiriau</a:t>
            </a:r>
            <a:r>
              <a:rPr lang="en-US" dirty="0"/>
              <a:t> </a:t>
            </a:r>
            <a:r>
              <a:rPr lang="en-US" dirty="0" err="1"/>
              <a:t>sy’n</a:t>
            </a:r>
            <a:r>
              <a:rPr lang="en-US" dirty="0"/>
              <a:t> </a:t>
            </a:r>
            <a:r>
              <a:rPr lang="en-US" dirty="0" err="1"/>
              <a:t>creu</a:t>
            </a:r>
            <a:r>
              <a:rPr lang="en-US" dirty="0"/>
              <a:t> </a:t>
            </a:r>
            <a:r>
              <a:rPr lang="en-US" dirty="0" err="1"/>
              <a:t>tôn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4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/>
          <p:nvPr/>
        </p:nvSpPr>
        <p:spPr>
          <a:xfrm>
            <a:off x="609825" y="67050"/>
            <a:ext cx="9254400" cy="5427000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39"/>
          <p:cNvCxnSpPr>
            <a:stCxn id="168" idx="1"/>
            <a:endCxn id="168" idx="5"/>
          </p:cNvCxnSpPr>
          <p:nvPr/>
        </p:nvCxnSpPr>
        <p:spPr>
          <a:xfrm>
            <a:off x="2923425" y="2780550"/>
            <a:ext cx="462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39"/>
          <p:cNvCxnSpPr/>
          <p:nvPr/>
        </p:nvCxnSpPr>
        <p:spPr>
          <a:xfrm>
            <a:off x="5176775" y="2765250"/>
            <a:ext cx="60300" cy="272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39"/>
          <p:cNvSpPr txBox="1"/>
          <p:nvPr/>
        </p:nvSpPr>
        <p:spPr>
          <a:xfrm>
            <a:off x="3078200" y="150625"/>
            <a:ext cx="12384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9"/>
          <p:cNvSpPr txBox="1"/>
          <p:nvPr/>
        </p:nvSpPr>
        <p:spPr>
          <a:xfrm>
            <a:off x="3967275" y="2179175"/>
            <a:ext cx="2304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>
                <a:latin typeface="Patrick Hand"/>
                <a:ea typeface="Patrick Hand"/>
                <a:cs typeface="Patrick Hand"/>
                <a:sym typeface="Patrick Hand"/>
              </a:rPr>
              <a:t>Elfennau Rhagorol </a:t>
            </a:r>
            <a:endParaRPr sz="2400" b="1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3" name="Google Shape;173;p39"/>
          <p:cNvSpPr txBox="1"/>
          <p:nvPr/>
        </p:nvSpPr>
        <p:spPr>
          <a:xfrm>
            <a:off x="2847225" y="2704350"/>
            <a:ext cx="2304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>
                <a:latin typeface="Patrick Hand"/>
                <a:ea typeface="Patrick Hand"/>
                <a:cs typeface="Patrick Hand"/>
                <a:sym typeface="Patrick Hand"/>
              </a:rPr>
              <a:t>Elfennau Da</a:t>
            </a:r>
            <a:endParaRPr sz="2400" b="1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5346000" y="2704350"/>
            <a:ext cx="2304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>
                <a:latin typeface="Patrick Hand"/>
                <a:ea typeface="Patrick Hand"/>
                <a:cs typeface="Patrick Hand"/>
                <a:sym typeface="Patrick Hand"/>
              </a:rPr>
              <a:t>Angen Gwella </a:t>
            </a:r>
            <a:endParaRPr sz="2400" b="1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Macintosh PowerPoint</Application>
  <PresentationFormat>Custom</PresentationFormat>
  <Paragraphs>39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Delius Unicase</vt:lpstr>
      <vt:lpstr>Delius</vt:lpstr>
      <vt:lpstr>Patrick Hand</vt:lpstr>
      <vt:lpstr>Balsamiq Sans</vt:lpstr>
      <vt:lpstr>Arial</vt:lpstr>
      <vt:lpstr>Simple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1</cp:revision>
  <dcterms:modified xsi:type="dcterms:W3CDTF">2023-06-21T10:41:25Z</dcterms:modified>
</cp:coreProperties>
</file>