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71" r:id="rId6"/>
    <p:sldId id="264" r:id="rId7"/>
    <p:sldId id="265" r:id="rId8"/>
    <p:sldId id="266" r:id="rId9"/>
    <p:sldId id="267" r:id="rId10"/>
    <p:sldId id="269" r:id="rId11"/>
    <p:sldId id="262" r:id="rId12"/>
    <p:sldId id="260" r:id="rId13"/>
    <p:sldId id="261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79" autoAdjust="0"/>
    <p:restoredTop sz="94660"/>
  </p:normalViewPr>
  <p:slideViewPr>
    <p:cSldViewPr snapToGrid="0">
      <p:cViewPr varScale="1">
        <p:scale>
          <a:sx n="54" d="100"/>
          <a:sy n="54" d="100"/>
        </p:scale>
        <p:origin x="232" y="1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B895-1CB8-42D2-974C-64DDC2962820}" type="datetimeFigureOut">
              <a:rPr lang="en-GB" smtClean="0"/>
              <a:t>05/10/2023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5010-D63E-4312-8FA9-0903CC0C0E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811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B895-1CB8-42D2-974C-64DDC2962820}" type="datetimeFigureOut">
              <a:rPr lang="en-GB" smtClean="0"/>
              <a:t>05/10/2023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5010-D63E-4312-8FA9-0903CC0C0E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955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B895-1CB8-42D2-974C-64DDC2962820}" type="datetimeFigureOut">
              <a:rPr lang="en-GB" smtClean="0"/>
              <a:t>05/10/2023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5010-D63E-4312-8FA9-0903CC0C0E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779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B895-1CB8-42D2-974C-64DDC2962820}" type="datetimeFigureOut">
              <a:rPr lang="en-GB" smtClean="0"/>
              <a:t>05/10/2023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5010-D63E-4312-8FA9-0903CC0C0E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193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B895-1CB8-42D2-974C-64DDC2962820}" type="datetimeFigureOut">
              <a:rPr lang="en-GB" smtClean="0"/>
              <a:t>05/10/2023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5010-D63E-4312-8FA9-0903CC0C0E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5549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B895-1CB8-42D2-974C-64DDC2962820}" type="datetimeFigureOut">
              <a:rPr lang="en-GB" smtClean="0"/>
              <a:t>05/10/2023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5010-D63E-4312-8FA9-0903CC0C0E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083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B895-1CB8-42D2-974C-64DDC2962820}" type="datetimeFigureOut">
              <a:rPr lang="en-GB" smtClean="0"/>
              <a:t>05/10/2023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5010-D63E-4312-8FA9-0903CC0C0E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507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B895-1CB8-42D2-974C-64DDC2962820}" type="datetimeFigureOut">
              <a:rPr lang="en-GB" smtClean="0"/>
              <a:t>05/10/2023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5010-D63E-4312-8FA9-0903CC0C0E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618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B895-1CB8-42D2-974C-64DDC2962820}" type="datetimeFigureOut">
              <a:rPr lang="en-GB" smtClean="0"/>
              <a:t>05/10/2023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5010-D63E-4312-8FA9-0903CC0C0E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697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B895-1CB8-42D2-974C-64DDC2962820}" type="datetimeFigureOut">
              <a:rPr lang="en-GB" smtClean="0"/>
              <a:t>05/10/2023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5010-D63E-4312-8FA9-0903CC0C0E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54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B895-1CB8-42D2-974C-64DDC2962820}" type="datetimeFigureOut">
              <a:rPr lang="en-GB" smtClean="0"/>
              <a:t>05/10/2023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5010-D63E-4312-8FA9-0903CC0C0E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766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DB895-1CB8-42D2-974C-64DDC2962820}" type="datetimeFigureOut">
              <a:rPr lang="en-GB" smtClean="0"/>
              <a:t>05/10/2023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E5010-D63E-4312-8FA9-0903CC0C0E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60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Heliwr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Pili Pala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Stori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gymdeithasol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disgrifio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beth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fydd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digwydd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pan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fyddech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chi’n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dod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i weld y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sioe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54529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907A7-476F-A4FF-6577-72F7CE241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37" y="452436"/>
            <a:ext cx="3932237" cy="10699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>
                <a:solidFill>
                  <a:srgbClr val="002060"/>
                </a:solidFill>
                <a:latin typeface="Comic Sans MS" panose="030F0902030302020204" pitchFamily="66" charset="0"/>
              </a:rPr>
              <a:t>Sesiwn</a:t>
            </a:r>
            <a:r>
              <a:rPr lang="en-US" dirty="0">
                <a:solidFill>
                  <a:srgbClr val="002060"/>
                </a:solidFill>
                <a:latin typeface="Comic Sans MS" panose="030F0902030302020204" pitchFamily="66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omic Sans MS" panose="030F0902030302020204" pitchFamily="66" charset="0"/>
              </a:rPr>
              <a:t>cwestiwn</a:t>
            </a:r>
            <a:r>
              <a:rPr lang="en-US" dirty="0">
                <a:solidFill>
                  <a:srgbClr val="002060"/>
                </a:solidFill>
                <a:latin typeface="Comic Sans MS" panose="030F0902030302020204" pitchFamily="66" charset="0"/>
              </a:rPr>
              <a:t> ac </a:t>
            </a:r>
            <a:r>
              <a:rPr lang="en-US" dirty="0" err="1">
                <a:solidFill>
                  <a:srgbClr val="002060"/>
                </a:solidFill>
                <a:latin typeface="Comic Sans MS" panose="030F0902030302020204" pitchFamily="66" charset="0"/>
              </a:rPr>
              <a:t>ateb</a:t>
            </a:r>
            <a:r>
              <a:rPr lang="en-US" dirty="0">
                <a:solidFill>
                  <a:srgbClr val="002060"/>
                </a:solidFill>
                <a:latin typeface="Comic Sans MS" panose="030F0902030302020204" pitchFamily="66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omic Sans MS" panose="030F0902030302020204" pitchFamily="66" charset="0"/>
              </a:rPr>
              <a:t>gyda’r</a:t>
            </a:r>
            <a:r>
              <a:rPr lang="en-US" dirty="0">
                <a:solidFill>
                  <a:srgbClr val="002060"/>
                </a:solidFill>
                <a:latin typeface="Comic Sans MS" panose="030F0902030302020204" pitchFamily="66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omic Sans MS" panose="030F0902030302020204" pitchFamily="66" charset="0"/>
              </a:rPr>
              <a:t>actorion</a:t>
            </a:r>
            <a:endParaRPr lang="en-US" dirty="0">
              <a:solidFill>
                <a:srgbClr val="002060"/>
              </a:solidFill>
              <a:latin typeface="Comic Sans MS" panose="030F09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99AE5-A870-F390-2F31-0B03751A5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8998" y="762653"/>
            <a:ext cx="5189940" cy="5937812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002060"/>
                </a:solidFill>
                <a:latin typeface="Comic Sans MS" panose="030F0902030302020204" pitchFamily="66" charset="0"/>
              </a:rPr>
              <a:t>Ar</a:t>
            </a:r>
            <a:r>
              <a:rPr lang="en-US" dirty="0">
                <a:solidFill>
                  <a:srgbClr val="002060"/>
                </a:solidFill>
                <a:latin typeface="Comic Sans MS" panose="030F0902030302020204" pitchFamily="66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omic Sans MS" panose="030F0902030302020204" pitchFamily="66" charset="0"/>
              </a:rPr>
              <a:t>ôl</a:t>
            </a:r>
            <a:r>
              <a:rPr lang="en-US" dirty="0">
                <a:solidFill>
                  <a:srgbClr val="002060"/>
                </a:solidFill>
                <a:latin typeface="Comic Sans MS" panose="030F0902030302020204" pitchFamily="66" charset="0"/>
              </a:rPr>
              <a:t> y </a:t>
            </a:r>
            <a:r>
              <a:rPr lang="en-US" dirty="0" err="1">
                <a:solidFill>
                  <a:srgbClr val="002060"/>
                </a:solidFill>
                <a:latin typeface="Comic Sans MS" panose="030F0902030302020204" pitchFamily="66" charset="0"/>
              </a:rPr>
              <a:t>sioe</a:t>
            </a:r>
            <a:r>
              <a:rPr lang="en-US" dirty="0">
                <a:solidFill>
                  <a:srgbClr val="002060"/>
                </a:solidFill>
                <a:latin typeface="Comic Sans MS" panose="030F0902030302020204" pitchFamily="66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Comic Sans MS" panose="030F0902030302020204" pitchFamily="66" charset="0"/>
              </a:rPr>
              <a:t>bydd</a:t>
            </a:r>
            <a:r>
              <a:rPr lang="en-US" dirty="0">
                <a:solidFill>
                  <a:srgbClr val="002060"/>
                </a:solidFill>
                <a:latin typeface="Comic Sans MS" panose="030F0902030302020204" pitchFamily="66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omic Sans MS" panose="030F0902030302020204" pitchFamily="66" charset="0"/>
              </a:rPr>
              <a:t>sesiwn</a:t>
            </a:r>
            <a:r>
              <a:rPr lang="en-US" dirty="0">
                <a:solidFill>
                  <a:srgbClr val="002060"/>
                </a:solidFill>
                <a:latin typeface="Comic Sans MS" panose="030F0902030302020204" pitchFamily="66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omic Sans MS" panose="030F0902030302020204" pitchFamily="66" charset="0"/>
              </a:rPr>
              <a:t>cwestiwn</a:t>
            </a:r>
            <a:r>
              <a:rPr lang="en-US" dirty="0">
                <a:solidFill>
                  <a:srgbClr val="002060"/>
                </a:solidFill>
                <a:latin typeface="Comic Sans MS" panose="030F0902030302020204" pitchFamily="66" charset="0"/>
              </a:rPr>
              <a:t> ac </a:t>
            </a:r>
            <a:r>
              <a:rPr lang="en-US" dirty="0" err="1">
                <a:solidFill>
                  <a:srgbClr val="002060"/>
                </a:solidFill>
                <a:latin typeface="Comic Sans MS" panose="030F0902030302020204" pitchFamily="66" charset="0"/>
              </a:rPr>
              <a:t>ateb</a:t>
            </a:r>
            <a:r>
              <a:rPr lang="en-US" dirty="0">
                <a:solidFill>
                  <a:srgbClr val="002060"/>
                </a:solidFill>
                <a:latin typeface="Comic Sans MS" panose="030F0902030302020204" pitchFamily="66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omic Sans MS" panose="030F0902030302020204" pitchFamily="66" charset="0"/>
              </a:rPr>
              <a:t>gyda’r</a:t>
            </a:r>
            <a:r>
              <a:rPr lang="en-US" dirty="0">
                <a:solidFill>
                  <a:srgbClr val="002060"/>
                </a:solidFill>
                <a:latin typeface="Comic Sans MS" panose="030F0902030302020204" pitchFamily="66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omic Sans MS" panose="030F0902030302020204" pitchFamily="66" charset="0"/>
              </a:rPr>
              <a:t>actorion</a:t>
            </a:r>
            <a:r>
              <a:rPr lang="en-US" dirty="0">
                <a:solidFill>
                  <a:srgbClr val="002060"/>
                </a:solidFill>
                <a:latin typeface="Comic Sans MS" panose="030F0902030302020204" pitchFamily="66" charset="0"/>
              </a:rPr>
              <a:t>. </a:t>
            </a:r>
          </a:p>
          <a:p>
            <a:r>
              <a:rPr lang="en-US" dirty="0" err="1">
                <a:solidFill>
                  <a:srgbClr val="002060"/>
                </a:solidFill>
                <a:latin typeface="Comic Sans MS" panose="030F0902030302020204" pitchFamily="66" charset="0"/>
              </a:rPr>
              <a:t>Gallech</a:t>
            </a:r>
            <a:r>
              <a:rPr lang="en-US" dirty="0">
                <a:solidFill>
                  <a:srgbClr val="002060"/>
                </a:solidFill>
                <a:latin typeface="Comic Sans MS" panose="030F0902030302020204" pitchFamily="66" charset="0"/>
              </a:rPr>
              <a:t> chi </a:t>
            </a:r>
            <a:r>
              <a:rPr lang="en-US" dirty="0" err="1">
                <a:solidFill>
                  <a:srgbClr val="002060"/>
                </a:solidFill>
                <a:latin typeface="Comic Sans MS" panose="030F0902030302020204" pitchFamily="66" charset="0"/>
              </a:rPr>
              <a:t>ofyn</a:t>
            </a:r>
            <a:r>
              <a:rPr lang="en-US" dirty="0">
                <a:solidFill>
                  <a:srgbClr val="002060"/>
                </a:solidFill>
                <a:latin typeface="Comic Sans MS" panose="030F0902030302020204" pitchFamily="66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omic Sans MS" panose="030F0902030302020204" pitchFamily="66" charset="0"/>
              </a:rPr>
              <a:t>yr</a:t>
            </a:r>
            <a:r>
              <a:rPr lang="en-US" dirty="0">
                <a:solidFill>
                  <a:srgbClr val="002060"/>
                </a:solidFill>
                <a:latin typeface="Comic Sans MS" panose="030F0902030302020204" pitchFamily="66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omic Sans MS" panose="030F0902030302020204" pitchFamily="66" charset="0"/>
              </a:rPr>
              <a:t>actorion</a:t>
            </a:r>
            <a:r>
              <a:rPr lang="en-US" dirty="0">
                <a:solidFill>
                  <a:srgbClr val="002060"/>
                </a:solidFill>
                <a:latin typeface="Comic Sans MS" panose="030F0902030302020204" pitchFamily="66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omic Sans MS" panose="030F0902030302020204" pitchFamily="66" charset="0"/>
              </a:rPr>
              <a:t>unrhyw</a:t>
            </a:r>
            <a:r>
              <a:rPr lang="en-US" dirty="0">
                <a:solidFill>
                  <a:srgbClr val="002060"/>
                </a:solidFill>
                <a:latin typeface="Comic Sans MS" panose="030F0902030302020204" pitchFamily="66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omic Sans MS" panose="030F0902030302020204" pitchFamily="66" charset="0"/>
              </a:rPr>
              <a:t>beth</a:t>
            </a:r>
            <a:r>
              <a:rPr lang="en-US" dirty="0">
                <a:solidFill>
                  <a:srgbClr val="002060"/>
                </a:solidFill>
                <a:latin typeface="Comic Sans MS" panose="030F0902030302020204" pitchFamily="66" charset="0"/>
              </a:rPr>
              <a:t> am y </a:t>
            </a:r>
            <a:r>
              <a:rPr lang="en-US" dirty="0" err="1">
                <a:solidFill>
                  <a:srgbClr val="002060"/>
                </a:solidFill>
                <a:latin typeface="Comic Sans MS" panose="030F0902030302020204" pitchFamily="66" charset="0"/>
              </a:rPr>
              <a:t>sioe</a:t>
            </a:r>
            <a:r>
              <a:rPr lang="en-US" dirty="0">
                <a:solidFill>
                  <a:srgbClr val="002060"/>
                </a:solidFill>
                <a:latin typeface="Comic Sans MS" panose="030F0902030302020204" pitchFamily="66" charset="0"/>
              </a:rPr>
              <a:t> – </a:t>
            </a:r>
            <a:r>
              <a:rPr lang="en-US" dirty="0" err="1">
                <a:solidFill>
                  <a:srgbClr val="002060"/>
                </a:solidFill>
                <a:latin typeface="Comic Sans MS" panose="030F0902030302020204" pitchFamily="66" charset="0"/>
              </a:rPr>
              <a:t>gallech</a:t>
            </a:r>
            <a:r>
              <a:rPr lang="en-US" dirty="0">
                <a:solidFill>
                  <a:srgbClr val="002060"/>
                </a:solidFill>
                <a:latin typeface="Comic Sans MS" panose="030F0902030302020204" pitchFamily="66" charset="0"/>
              </a:rPr>
              <a:t> chi </a:t>
            </a:r>
            <a:r>
              <a:rPr lang="en-US" dirty="0" err="1">
                <a:solidFill>
                  <a:srgbClr val="002060"/>
                </a:solidFill>
                <a:latin typeface="Comic Sans MS" panose="030F0902030302020204" pitchFamily="66" charset="0"/>
              </a:rPr>
              <a:t>ofyn</a:t>
            </a:r>
            <a:r>
              <a:rPr lang="en-US" dirty="0">
                <a:solidFill>
                  <a:srgbClr val="002060"/>
                </a:solidFill>
                <a:latin typeface="Comic Sans MS" panose="030F0902030302020204" pitchFamily="66" charset="0"/>
              </a:rPr>
              <a:t> am y </a:t>
            </a:r>
            <a:r>
              <a:rPr lang="en-US" dirty="0" err="1">
                <a:solidFill>
                  <a:srgbClr val="002060"/>
                </a:solidFill>
                <a:latin typeface="Comic Sans MS" panose="030F0902030302020204" pitchFamily="66" charset="0"/>
              </a:rPr>
              <a:t>stori</a:t>
            </a:r>
            <a:r>
              <a:rPr lang="en-US" dirty="0">
                <a:solidFill>
                  <a:srgbClr val="002060"/>
                </a:solidFill>
                <a:latin typeface="Comic Sans MS" panose="030F0902030302020204" pitchFamily="66" charset="0"/>
              </a:rPr>
              <a:t>, y set, y </a:t>
            </a:r>
            <a:r>
              <a:rPr lang="en-US" dirty="0" err="1">
                <a:solidFill>
                  <a:srgbClr val="002060"/>
                </a:solidFill>
                <a:latin typeface="Comic Sans MS" panose="030F0902030302020204" pitchFamily="66" charset="0"/>
              </a:rPr>
              <a:t>gwisgoedd</a:t>
            </a:r>
            <a:r>
              <a:rPr lang="en-US" dirty="0">
                <a:solidFill>
                  <a:srgbClr val="002060"/>
                </a:solidFill>
                <a:latin typeface="Comic Sans MS" panose="030F0902030302020204" pitchFamily="66" charset="0"/>
              </a:rPr>
              <a:t>, y props, y </a:t>
            </a:r>
            <a:r>
              <a:rPr lang="en-US" dirty="0" err="1">
                <a:solidFill>
                  <a:srgbClr val="002060"/>
                </a:solidFill>
                <a:latin typeface="Comic Sans MS" panose="030F0902030302020204" pitchFamily="66" charset="0"/>
              </a:rPr>
              <a:t>cymeriadau</a:t>
            </a:r>
            <a:r>
              <a:rPr lang="en-US" dirty="0">
                <a:solidFill>
                  <a:srgbClr val="002060"/>
                </a:solidFill>
                <a:latin typeface="Comic Sans MS" panose="030F0902030302020204" pitchFamily="66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omic Sans MS" panose="030F0902030302020204" pitchFamily="66" charset="0"/>
              </a:rPr>
              <a:t>ayyb</a:t>
            </a:r>
            <a:r>
              <a:rPr lang="en-US" dirty="0">
                <a:solidFill>
                  <a:srgbClr val="002060"/>
                </a:solidFill>
                <a:latin typeface="Comic Sans MS" panose="030F0902030302020204" pitchFamily="66" charset="0"/>
              </a:rPr>
              <a:t>.</a:t>
            </a:r>
          </a:p>
          <a:p>
            <a:r>
              <a:rPr lang="en-US" dirty="0" err="1">
                <a:solidFill>
                  <a:srgbClr val="002060"/>
                </a:solidFill>
                <a:latin typeface="Comic Sans MS" panose="030F0902030302020204" pitchFamily="66" charset="0"/>
              </a:rPr>
              <a:t>Gallech</a:t>
            </a:r>
            <a:r>
              <a:rPr lang="en-US" dirty="0">
                <a:solidFill>
                  <a:srgbClr val="002060"/>
                </a:solidFill>
                <a:latin typeface="Comic Sans MS" panose="030F0902030302020204" pitchFamily="66" charset="0"/>
              </a:rPr>
              <a:t> chi </a:t>
            </a:r>
            <a:r>
              <a:rPr lang="en-US" dirty="0" err="1">
                <a:solidFill>
                  <a:srgbClr val="002060"/>
                </a:solidFill>
                <a:latin typeface="Comic Sans MS" panose="030F0902030302020204" pitchFamily="66" charset="0"/>
              </a:rPr>
              <a:t>roi</a:t>
            </a:r>
            <a:r>
              <a:rPr lang="en-US" dirty="0">
                <a:solidFill>
                  <a:srgbClr val="002060"/>
                </a:solidFill>
                <a:latin typeface="Comic Sans MS" panose="030F0902030302020204" pitchFamily="66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omic Sans MS" panose="030F0902030302020204" pitchFamily="66" charset="0"/>
              </a:rPr>
              <a:t>eich</a:t>
            </a:r>
            <a:r>
              <a:rPr lang="en-US" dirty="0">
                <a:solidFill>
                  <a:srgbClr val="002060"/>
                </a:solidFill>
                <a:latin typeface="Comic Sans MS" panose="030F0902030302020204" pitchFamily="66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omic Sans MS" panose="030F0902030302020204" pitchFamily="66" charset="0"/>
              </a:rPr>
              <a:t>dwylo</a:t>
            </a:r>
            <a:r>
              <a:rPr lang="en-US" dirty="0">
                <a:solidFill>
                  <a:srgbClr val="002060"/>
                </a:solidFill>
                <a:latin typeface="Comic Sans MS" panose="030F0902030302020204" pitchFamily="66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omic Sans MS" panose="030F0902030302020204" pitchFamily="66" charset="0"/>
              </a:rPr>
              <a:t>lan</a:t>
            </a:r>
            <a:r>
              <a:rPr lang="en-US" dirty="0">
                <a:solidFill>
                  <a:srgbClr val="002060"/>
                </a:solidFill>
                <a:latin typeface="Comic Sans MS" panose="030F0902030302020204" pitchFamily="66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omic Sans MS" panose="030F0902030302020204" pitchFamily="66" charset="0"/>
              </a:rPr>
              <a:t>os</a:t>
            </a:r>
            <a:r>
              <a:rPr lang="en-US" dirty="0">
                <a:solidFill>
                  <a:srgbClr val="002060"/>
                </a:solidFill>
                <a:latin typeface="Comic Sans MS" panose="030F0902030302020204" pitchFamily="66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omic Sans MS" panose="030F0902030302020204" pitchFamily="66" charset="0"/>
              </a:rPr>
              <a:t>hoffech</a:t>
            </a:r>
            <a:r>
              <a:rPr lang="en-US" dirty="0">
                <a:solidFill>
                  <a:srgbClr val="002060"/>
                </a:solidFill>
                <a:latin typeface="Comic Sans MS" panose="030F0902030302020204" pitchFamily="66" charset="0"/>
              </a:rPr>
              <a:t> chi </a:t>
            </a:r>
            <a:r>
              <a:rPr lang="en-US" dirty="0" err="1">
                <a:solidFill>
                  <a:srgbClr val="002060"/>
                </a:solidFill>
                <a:latin typeface="Comic Sans MS" panose="030F0902030302020204" pitchFamily="66" charset="0"/>
              </a:rPr>
              <a:t>ofyn</a:t>
            </a:r>
            <a:r>
              <a:rPr lang="en-US" dirty="0">
                <a:solidFill>
                  <a:srgbClr val="002060"/>
                </a:solidFill>
                <a:latin typeface="Comic Sans MS" panose="030F0902030302020204" pitchFamily="66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omic Sans MS" panose="030F0902030302020204" pitchFamily="66" charset="0"/>
              </a:rPr>
              <a:t>cwestiwn</a:t>
            </a:r>
            <a:r>
              <a:rPr lang="en-US" dirty="0">
                <a:solidFill>
                  <a:srgbClr val="002060"/>
                </a:solidFill>
                <a:latin typeface="Comic Sans MS" panose="030F0902030302020204" pitchFamily="66" charset="0"/>
              </a:rPr>
              <a:t>.</a:t>
            </a:r>
          </a:p>
        </p:txBody>
      </p:sp>
      <p:pic>
        <p:nvPicPr>
          <p:cNvPr id="6" name="Picture 5" descr="A picture containing indoor, table, ceiling, bar&#10;&#10;Description automatically generated">
            <a:extLst>
              <a:ext uri="{FF2B5EF4-FFF2-40B4-BE49-F238E27FC236}">
                <a16:creationId xmlns:a16="http://schemas.microsoft.com/office/drawing/2014/main" id="{4DE64585-53DB-4458-D63B-3EF07A27CB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71" y="1872546"/>
            <a:ext cx="4957368" cy="371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006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765" y="89967"/>
            <a:ext cx="3932237" cy="1246909"/>
          </a:xfrm>
        </p:spPr>
        <p:txBody>
          <a:bodyPr>
            <a:normAutofit/>
          </a:bodyPr>
          <a:lstStyle/>
          <a:p>
            <a:pPr algn="ctr"/>
            <a:r>
              <a:rPr lang="en-GB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Amser</a:t>
            </a:r>
            <a:r>
              <a:rPr lang="en-GB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cinio</a:t>
            </a:r>
            <a:endParaRPr lang="en-GB" sz="4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765" y="1485768"/>
            <a:ext cx="11093019" cy="4336298"/>
          </a:xfrm>
        </p:spPr>
        <p:txBody>
          <a:bodyPr>
            <a:normAutofit/>
          </a:bodyPr>
          <a:lstStyle/>
          <a:p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Wedyn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bydd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hi’n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amser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fwyta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eich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pecyn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bwyd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Bydden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ni’n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bwyta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cinio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y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theatr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Cofiwch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roi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eich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sbwriel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y bin.</a:t>
            </a:r>
          </a:p>
          <a:p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Ar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ôl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cinio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bydden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ni’n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cerdded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i’r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amgueddfeydd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. </a:t>
            </a:r>
          </a:p>
          <a:p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Os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hoffech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chi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ddefnyddio’r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tŷ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bach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gofynnwch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i’ch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athro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8839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556795"/>
          </a:xfrm>
        </p:spPr>
        <p:txBody>
          <a:bodyPr>
            <a:normAutofit fontScale="90000"/>
          </a:bodyPr>
          <a:lstStyle/>
          <a:p>
            <a:r>
              <a:rPr lang="en-GB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Amgueddfa</a:t>
            </a:r>
            <a:r>
              <a:rPr lang="en-GB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Genedlaethol</a:t>
            </a:r>
            <a:r>
              <a:rPr lang="en-GB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 y </a:t>
            </a:r>
            <a:r>
              <a:rPr lang="en-GB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Glannau</a:t>
            </a:r>
            <a:endParaRPr lang="en-GB" sz="4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Bydden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ni’n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mynd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Amgueddfa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Genedlaethol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y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Glannau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.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Bydden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ni’n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cwrdd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ag actor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bydd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dangos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chi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sut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bydd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ymchwiliwr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Fictoraidd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paratoi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Os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ydych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chi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angen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gadael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yr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ystafell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am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saib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mae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hynny’n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iawn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dwedwch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wrth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eich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athro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neu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gynorthwyydd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dysgu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. </a:t>
            </a:r>
          </a:p>
        </p:txBody>
      </p:sp>
      <p:pic>
        <p:nvPicPr>
          <p:cNvPr id="5" name="Picture 4" descr="Category:National Waterfront Museum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62" y="2229643"/>
            <a:ext cx="4404907" cy="330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372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246909"/>
          </a:xfrm>
        </p:spPr>
        <p:txBody>
          <a:bodyPr>
            <a:normAutofit/>
          </a:bodyPr>
          <a:lstStyle/>
          <a:p>
            <a:pPr algn="ctr"/>
            <a:r>
              <a:rPr lang="en-GB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Amgueddfa</a:t>
            </a:r>
            <a:r>
              <a:rPr lang="en-GB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 Abertawe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493818"/>
            <a:ext cx="3932237" cy="3375170"/>
          </a:xfrm>
          <a:solidFill>
            <a:srgbClr val="FFFF99"/>
          </a:solidFill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5267902"/>
          </a:xfrm>
        </p:spPr>
        <p:txBody>
          <a:bodyPr>
            <a:normAutofit/>
          </a:bodyPr>
          <a:lstStyle/>
          <a:p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Bydden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ni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hefyd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mynd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Amgueddfa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Abertawe.</a:t>
            </a:r>
          </a:p>
          <a:p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Yma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bydden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ni’n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gwrando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ar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gyflwyniad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am y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Fictoraidd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, ac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edrych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ar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luniau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arteffactau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ac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eitemau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ymwneud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ag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ymchwiliwyr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a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hanes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natur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Gallwch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ymweld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â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gweddill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yr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amgueddfa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gyda’ch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cynorthwyydd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dysgu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. </a:t>
            </a:r>
          </a:p>
        </p:txBody>
      </p:sp>
      <p:pic>
        <p:nvPicPr>
          <p:cNvPr id="6" name="Picture 5" descr="Swansea Museum | Former Royal Institution of South Wales, Bu… | Flick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53" y="2279073"/>
            <a:ext cx="4786553" cy="358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656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963" y="0"/>
            <a:ext cx="3932237" cy="1600200"/>
          </a:xfrm>
        </p:spPr>
        <p:txBody>
          <a:bodyPr>
            <a:normAutofit/>
          </a:bodyPr>
          <a:lstStyle/>
          <a:p>
            <a:pPr algn="ctr"/>
            <a:r>
              <a:rPr lang="en-GB" sz="4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Nôl</a:t>
            </a:r>
            <a:r>
              <a:rPr lang="en-GB" sz="44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i’r</a:t>
            </a:r>
            <a:r>
              <a:rPr lang="en-GB" sz="44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ysgol</a:t>
            </a:r>
            <a:endParaRPr lang="en-GB" sz="4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Nawr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mae’n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amser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fynd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nôl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i’r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ysgol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Bydd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eich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bws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aros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chi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ar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bwys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yr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amgueddfa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Eisteddwch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eich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sedd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a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gwnewch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siŵr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bod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eich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gwregys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arno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. </a:t>
            </a:r>
          </a:p>
          <a:p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Unwaith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bod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chi’n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cyrraedd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ysgol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arhoswch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ar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y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bws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nes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bod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eich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cynorthwyydd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dysgu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dweud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2229045"/>
            <a:ext cx="4041575" cy="292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881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588302" y="992187"/>
            <a:ext cx="6172200" cy="4873625"/>
          </a:xfrm>
        </p:spPr>
        <p:txBody>
          <a:bodyPr>
            <a:normAutofit fontScale="92500"/>
          </a:bodyPr>
          <a:lstStyle/>
          <a:p>
            <a:r>
              <a:rPr lang="en-GB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Rydym</a:t>
            </a:r>
            <a:r>
              <a:rPr lang="en-GB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yn</a:t>
            </a:r>
            <a:r>
              <a:rPr lang="en-GB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mynd</a:t>
            </a:r>
            <a:r>
              <a:rPr lang="en-GB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</a:t>
            </a:r>
            <a:r>
              <a:rPr lang="en-GB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 Abertawe </a:t>
            </a:r>
            <a:r>
              <a:rPr lang="en-GB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</a:t>
            </a:r>
            <a:r>
              <a:rPr lang="en-GB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 weld </a:t>
            </a:r>
            <a:r>
              <a:rPr lang="en-GB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sioe</a:t>
            </a:r>
            <a:r>
              <a:rPr lang="en-GB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 ac </a:t>
            </a:r>
            <a:r>
              <a:rPr lang="en-GB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</a:t>
            </a:r>
            <a:r>
              <a:rPr lang="en-GB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ymweld</a:t>
            </a:r>
            <a:r>
              <a:rPr lang="en-GB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 ag </a:t>
            </a:r>
            <a:r>
              <a:rPr lang="en-GB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Amgueddfa</a:t>
            </a:r>
            <a:r>
              <a:rPr lang="en-GB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Genedlaethol</a:t>
            </a:r>
            <a:r>
              <a:rPr lang="en-GB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 y </a:t>
            </a:r>
            <a:r>
              <a:rPr lang="en-GB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Glannau</a:t>
            </a:r>
            <a:r>
              <a:rPr lang="en-GB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 ac </a:t>
            </a:r>
            <a:r>
              <a:rPr lang="en-GB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Amgueddfa</a:t>
            </a:r>
            <a:r>
              <a:rPr lang="en-GB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 Abertawe. </a:t>
            </a:r>
            <a:r>
              <a:rPr lang="en-GB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Bydd</a:t>
            </a:r>
            <a:r>
              <a:rPr lang="en-GB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pethau</a:t>
            </a:r>
            <a:r>
              <a:rPr lang="en-GB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gwahanol</a:t>
            </a:r>
            <a:r>
              <a:rPr lang="en-GB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</a:t>
            </a:r>
            <a:r>
              <a:rPr lang="en-GB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 weld ac </a:t>
            </a:r>
            <a:r>
              <a:rPr lang="en-GB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</a:t>
            </a:r>
            <a:r>
              <a:rPr lang="en-GB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wneud</a:t>
            </a:r>
            <a:r>
              <a:rPr lang="en-GB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ym</a:t>
            </a:r>
            <a:r>
              <a:rPr lang="en-GB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mhob</a:t>
            </a:r>
            <a:r>
              <a:rPr lang="en-GB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lle</a:t>
            </a:r>
            <a:r>
              <a:rPr lang="en-GB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. </a:t>
            </a:r>
            <a:r>
              <a:rPr lang="en-GB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Dyma</a:t>
            </a:r>
            <a:r>
              <a:rPr lang="en-GB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beth</a:t>
            </a:r>
            <a:r>
              <a:rPr lang="en-GB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fydd</a:t>
            </a:r>
            <a:r>
              <a:rPr lang="en-GB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yn</a:t>
            </a:r>
            <a:r>
              <a:rPr lang="en-GB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digwydd</a:t>
            </a:r>
            <a:r>
              <a:rPr lang="en-GB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yn</a:t>
            </a:r>
            <a:r>
              <a:rPr lang="en-GB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ystod</a:t>
            </a:r>
            <a:r>
              <a:rPr lang="en-GB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 y </a:t>
            </a:r>
            <a:r>
              <a:rPr lang="en-GB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dydd</a:t>
            </a:r>
            <a:r>
              <a:rPr lang="en-GB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8DD4E8-855A-AD23-F6E9-AC642D2C5C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635" y="380999"/>
            <a:ext cx="5418670" cy="304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804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246909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Y </a:t>
            </a:r>
            <a:r>
              <a:rPr lang="en-GB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siwrne</a:t>
            </a:r>
            <a:endParaRPr lang="en-GB" sz="4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Content Placeholder 4" descr="This Caetano was new to Edwards Coaches in 2011 for Nation… | Flickr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194048"/>
            <a:ext cx="6172200" cy="446037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969477"/>
            <a:ext cx="3932237" cy="3899511"/>
          </a:xfrm>
          <a:solidFill>
            <a:srgbClr val="FFFF99"/>
          </a:solidFill>
        </p:spPr>
        <p:txBody>
          <a:bodyPr>
            <a:normAutofit/>
          </a:bodyPr>
          <a:lstStyle/>
          <a:p>
            <a:r>
              <a:rPr lang="en-GB" sz="2400" dirty="0" err="1">
                <a:solidFill>
                  <a:srgbClr val="002060"/>
                </a:solidFill>
                <a:latin typeface="Comic Sans MS" panose="030F0902030302020204" pitchFamily="66" charset="0"/>
              </a:rPr>
              <a:t>Bydden</a:t>
            </a:r>
            <a:r>
              <a:rPr lang="en-GB" sz="2400" dirty="0">
                <a:solidFill>
                  <a:srgbClr val="002060"/>
                </a:solidFill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omic Sans MS" panose="030F0902030302020204" pitchFamily="66" charset="0"/>
              </a:rPr>
              <a:t>ni’n</a:t>
            </a:r>
            <a:r>
              <a:rPr lang="en-GB" sz="2400" dirty="0">
                <a:solidFill>
                  <a:srgbClr val="002060"/>
                </a:solidFill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omic Sans MS" panose="030F0902030302020204" pitchFamily="66" charset="0"/>
              </a:rPr>
              <a:t>teithio</a:t>
            </a:r>
            <a:r>
              <a:rPr lang="en-GB" sz="2400" dirty="0">
                <a:solidFill>
                  <a:srgbClr val="002060"/>
                </a:solidFill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omic Sans MS" panose="030F0902030302020204" pitchFamily="66" charset="0"/>
              </a:rPr>
              <a:t>i</a:t>
            </a:r>
            <a:r>
              <a:rPr lang="en-GB" sz="2400" dirty="0">
                <a:solidFill>
                  <a:srgbClr val="002060"/>
                </a:solidFill>
                <a:latin typeface="Comic Sans MS" panose="030F0902030302020204" pitchFamily="66" charset="0"/>
              </a:rPr>
              <a:t> Abertawe </a:t>
            </a:r>
            <a:r>
              <a:rPr lang="en-GB" sz="2400" dirty="0" err="1">
                <a:solidFill>
                  <a:srgbClr val="002060"/>
                </a:solidFill>
                <a:latin typeface="Comic Sans MS" panose="030F0902030302020204" pitchFamily="66" charset="0"/>
              </a:rPr>
              <a:t>ar</a:t>
            </a:r>
            <a:r>
              <a:rPr lang="en-GB" sz="2400" dirty="0">
                <a:solidFill>
                  <a:srgbClr val="002060"/>
                </a:solidFill>
                <a:latin typeface="Comic Sans MS" panose="030F0902030302020204" pitchFamily="66" charset="0"/>
              </a:rPr>
              <a:t> y </a:t>
            </a:r>
            <a:r>
              <a:rPr lang="en-GB" sz="2400" dirty="0" err="1">
                <a:solidFill>
                  <a:srgbClr val="002060"/>
                </a:solidFill>
                <a:latin typeface="Comic Sans MS" panose="030F0902030302020204" pitchFamily="66" charset="0"/>
              </a:rPr>
              <a:t>bws</a:t>
            </a:r>
            <a:r>
              <a:rPr lang="en-GB" sz="2400" dirty="0">
                <a:solidFill>
                  <a:srgbClr val="002060"/>
                </a:solidFill>
                <a:latin typeface="Comic Sans MS" panose="030F0902030302020204" pitchFamily="66" charset="0"/>
              </a:rPr>
              <a:t>. </a:t>
            </a:r>
            <a:r>
              <a:rPr lang="en-GB" sz="2400" dirty="0" err="1">
                <a:solidFill>
                  <a:srgbClr val="002060"/>
                </a:solidFill>
                <a:latin typeface="Comic Sans MS" panose="030F0902030302020204" pitchFamily="66" charset="0"/>
              </a:rPr>
              <a:t>Bydd</a:t>
            </a:r>
            <a:r>
              <a:rPr lang="en-GB" sz="2400" dirty="0">
                <a:solidFill>
                  <a:srgbClr val="002060"/>
                </a:solidFill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omic Sans MS" panose="030F0902030302020204" pitchFamily="66" charset="0"/>
              </a:rPr>
              <a:t>pawb</a:t>
            </a:r>
            <a:r>
              <a:rPr lang="en-GB" sz="2400" dirty="0">
                <a:solidFill>
                  <a:srgbClr val="002060"/>
                </a:solidFill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omic Sans MS" panose="030F0902030302020204" pitchFamily="66" charset="0"/>
              </a:rPr>
              <a:t>yn</a:t>
            </a:r>
            <a:r>
              <a:rPr lang="en-GB" sz="2400" dirty="0">
                <a:solidFill>
                  <a:srgbClr val="002060"/>
                </a:solidFill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omic Sans MS" panose="030F0902030302020204" pitchFamily="66" charset="0"/>
              </a:rPr>
              <a:t>cymryd</a:t>
            </a:r>
            <a:r>
              <a:rPr lang="en-GB" sz="2400" dirty="0">
                <a:solidFill>
                  <a:srgbClr val="002060"/>
                </a:solidFill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omic Sans MS" panose="030F0902030302020204" pitchFamily="66" charset="0"/>
              </a:rPr>
              <a:t>sedd</a:t>
            </a:r>
            <a:r>
              <a:rPr lang="en-GB" sz="2400" dirty="0">
                <a:solidFill>
                  <a:srgbClr val="002060"/>
                </a:solidFill>
                <a:latin typeface="Comic Sans MS" panose="030F0902030302020204" pitchFamily="66" charset="0"/>
              </a:rPr>
              <a:t> ac </a:t>
            </a:r>
            <a:r>
              <a:rPr lang="en-GB" sz="2400" dirty="0" err="1">
                <a:solidFill>
                  <a:srgbClr val="002060"/>
                </a:solidFill>
                <a:latin typeface="Comic Sans MS" panose="030F0902030302020204" pitchFamily="66" charset="0"/>
              </a:rPr>
              <a:t>yn</a:t>
            </a:r>
            <a:r>
              <a:rPr lang="en-GB" sz="2400" dirty="0">
                <a:solidFill>
                  <a:srgbClr val="002060"/>
                </a:solidFill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omic Sans MS" panose="030F0902030302020204" pitchFamily="66" charset="0"/>
              </a:rPr>
              <a:t>gwisgo</a:t>
            </a:r>
            <a:r>
              <a:rPr lang="en-GB" sz="2400" dirty="0">
                <a:solidFill>
                  <a:srgbClr val="002060"/>
                </a:solidFill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omic Sans MS" panose="030F0902030302020204" pitchFamily="66" charset="0"/>
              </a:rPr>
              <a:t>eu</a:t>
            </a:r>
            <a:r>
              <a:rPr lang="en-GB" sz="2400" dirty="0">
                <a:solidFill>
                  <a:srgbClr val="002060"/>
                </a:solidFill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omic Sans MS" panose="030F0902030302020204" pitchFamily="66" charset="0"/>
              </a:rPr>
              <a:t>gwregys</a:t>
            </a:r>
            <a:r>
              <a:rPr lang="en-GB" sz="2400" dirty="0">
                <a:solidFill>
                  <a:srgbClr val="002060"/>
                </a:solidFill>
                <a:latin typeface="Comic Sans MS" panose="030F0902030302020204" pitchFamily="66" charset="0"/>
              </a:rPr>
              <a:t>. </a:t>
            </a:r>
            <a:r>
              <a:rPr lang="en-GB" sz="2400" dirty="0" err="1">
                <a:solidFill>
                  <a:srgbClr val="002060"/>
                </a:solidFill>
                <a:latin typeface="Comic Sans MS" panose="030F0902030302020204" pitchFamily="66" charset="0"/>
              </a:rPr>
              <a:t>Bydd</a:t>
            </a:r>
            <a:r>
              <a:rPr lang="en-GB" sz="2400" dirty="0">
                <a:solidFill>
                  <a:srgbClr val="002060"/>
                </a:solidFill>
                <a:latin typeface="Comic Sans MS" panose="030F0902030302020204" pitchFamily="66" charset="0"/>
              </a:rPr>
              <a:t> y </a:t>
            </a:r>
            <a:r>
              <a:rPr lang="en-GB" sz="2400" dirty="0" err="1">
                <a:solidFill>
                  <a:srgbClr val="002060"/>
                </a:solidFill>
                <a:latin typeface="Comic Sans MS" panose="030F0902030302020204" pitchFamily="66" charset="0"/>
              </a:rPr>
              <a:t>siwrne</a:t>
            </a:r>
            <a:r>
              <a:rPr lang="en-GB" sz="2400" dirty="0">
                <a:solidFill>
                  <a:srgbClr val="002060"/>
                </a:solidFill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omic Sans MS" panose="030F0902030302020204" pitchFamily="66" charset="0"/>
              </a:rPr>
              <a:t>yn</a:t>
            </a:r>
            <a:r>
              <a:rPr lang="en-GB" sz="2400" dirty="0">
                <a:solidFill>
                  <a:srgbClr val="002060"/>
                </a:solidFill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omic Sans MS" panose="030F0902030302020204" pitchFamily="66" charset="0"/>
              </a:rPr>
              <a:t>cymryd</a:t>
            </a:r>
            <a:r>
              <a:rPr lang="en-GB" sz="2400" dirty="0">
                <a:solidFill>
                  <a:srgbClr val="002060"/>
                </a:solidFill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omic Sans MS" panose="030F0902030302020204" pitchFamily="66" charset="0"/>
              </a:rPr>
              <a:t>tua</a:t>
            </a:r>
            <a:r>
              <a:rPr lang="en-GB" sz="2400" dirty="0">
                <a:solidFill>
                  <a:srgbClr val="002060"/>
                </a:solidFill>
                <a:latin typeface="Comic Sans MS" panose="030F0902030302020204" pitchFamily="66" charset="0"/>
              </a:rPr>
              <a:t> X </a:t>
            </a:r>
            <a:r>
              <a:rPr lang="en-GB" sz="2400" dirty="0" err="1">
                <a:solidFill>
                  <a:srgbClr val="002060"/>
                </a:solidFill>
                <a:latin typeface="Comic Sans MS" panose="030F0902030302020204" pitchFamily="66" charset="0"/>
              </a:rPr>
              <a:t>munud</a:t>
            </a:r>
            <a:r>
              <a:rPr lang="en-GB" sz="2400" dirty="0">
                <a:solidFill>
                  <a:srgbClr val="002060"/>
                </a:solidFill>
                <a:latin typeface="Comic Sans MS" panose="030F0902030302020204" pitchFamily="66" charset="0"/>
              </a:rPr>
              <a:t>.</a:t>
            </a:r>
          </a:p>
          <a:p>
            <a:r>
              <a:rPr lang="en-GB" sz="2400" dirty="0">
                <a:solidFill>
                  <a:srgbClr val="002060"/>
                </a:solidFill>
                <a:latin typeface="Comic Sans MS" panose="030F0902030302020204" pitchFamily="66" charset="0"/>
              </a:rPr>
              <a:t>Pan </a:t>
            </a:r>
            <a:r>
              <a:rPr lang="en-GB" sz="2400" dirty="0" err="1">
                <a:solidFill>
                  <a:srgbClr val="002060"/>
                </a:solidFill>
                <a:latin typeface="Comic Sans MS" panose="030F0902030302020204" pitchFamily="66" charset="0"/>
              </a:rPr>
              <a:t>fyddwn</a:t>
            </a:r>
            <a:r>
              <a:rPr lang="en-GB" sz="2400" dirty="0">
                <a:solidFill>
                  <a:srgbClr val="002060"/>
                </a:solidFill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omic Sans MS" panose="030F0902030302020204" pitchFamily="66" charset="0"/>
              </a:rPr>
              <a:t>ni’n</a:t>
            </a:r>
            <a:r>
              <a:rPr lang="en-GB" sz="2400" dirty="0">
                <a:solidFill>
                  <a:srgbClr val="002060"/>
                </a:solidFill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omic Sans MS" panose="030F0902030302020204" pitchFamily="66" charset="0"/>
              </a:rPr>
              <a:t>cyrraedd</a:t>
            </a:r>
            <a:r>
              <a:rPr lang="en-GB" sz="2400" dirty="0">
                <a:solidFill>
                  <a:srgbClr val="002060"/>
                </a:solidFill>
                <a:latin typeface="Comic Sans MS" panose="030F0902030302020204" pitchFamily="66" charset="0"/>
              </a:rPr>
              <a:t>, </a:t>
            </a:r>
            <a:r>
              <a:rPr lang="en-GB" sz="2400" dirty="0" err="1">
                <a:solidFill>
                  <a:srgbClr val="002060"/>
                </a:solidFill>
                <a:latin typeface="Comic Sans MS" panose="030F0902030302020204" pitchFamily="66" charset="0"/>
              </a:rPr>
              <a:t>bydd</a:t>
            </a:r>
            <a:r>
              <a:rPr lang="en-GB" sz="2400" dirty="0">
                <a:solidFill>
                  <a:srgbClr val="002060"/>
                </a:solidFill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omic Sans MS" panose="030F0902030302020204" pitchFamily="66" charset="0"/>
              </a:rPr>
              <a:t>ein</a:t>
            </a:r>
            <a:r>
              <a:rPr lang="en-GB" sz="2400" dirty="0">
                <a:solidFill>
                  <a:srgbClr val="002060"/>
                </a:solidFill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omic Sans MS" panose="030F0902030302020204" pitchFamily="66" charset="0"/>
              </a:rPr>
              <a:t>hathro</a:t>
            </a:r>
            <a:r>
              <a:rPr lang="en-GB" sz="2400" dirty="0">
                <a:solidFill>
                  <a:srgbClr val="002060"/>
                </a:solidFill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omic Sans MS" panose="030F0902030302020204" pitchFamily="66" charset="0"/>
              </a:rPr>
              <a:t>yn</a:t>
            </a:r>
            <a:r>
              <a:rPr lang="en-GB" sz="2400" dirty="0">
                <a:solidFill>
                  <a:srgbClr val="002060"/>
                </a:solidFill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omic Sans MS" panose="030F0902030302020204" pitchFamily="66" charset="0"/>
              </a:rPr>
              <a:t>dweud</a:t>
            </a:r>
            <a:r>
              <a:rPr lang="en-GB" sz="2400" dirty="0">
                <a:solidFill>
                  <a:srgbClr val="002060"/>
                </a:solidFill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omic Sans MS" panose="030F0902030302020204" pitchFamily="66" charset="0"/>
              </a:rPr>
              <a:t>pryd</a:t>
            </a:r>
            <a:r>
              <a:rPr lang="en-GB" sz="2400" dirty="0">
                <a:solidFill>
                  <a:srgbClr val="002060"/>
                </a:solidFill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omic Sans MS" panose="030F0902030302020204" pitchFamily="66" charset="0"/>
              </a:rPr>
              <a:t>i</a:t>
            </a:r>
            <a:r>
              <a:rPr lang="en-GB" sz="2400" dirty="0">
                <a:solidFill>
                  <a:srgbClr val="002060"/>
                </a:solidFill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omic Sans MS" panose="030F0902030302020204" pitchFamily="66" charset="0"/>
              </a:rPr>
              <a:t>ddod</a:t>
            </a:r>
            <a:r>
              <a:rPr lang="en-GB" sz="2400" dirty="0">
                <a:solidFill>
                  <a:srgbClr val="002060"/>
                </a:solidFill>
                <a:latin typeface="Comic Sans MS" panose="030F0902030302020204" pitchFamily="66" charset="0"/>
              </a:rPr>
              <a:t> bant </a:t>
            </a:r>
            <a:r>
              <a:rPr lang="en-GB" sz="2400" dirty="0" err="1">
                <a:solidFill>
                  <a:srgbClr val="002060"/>
                </a:solidFill>
                <a:latin typeface="Comic Sans MS" panose="030F0902030302020204" pitchFamily="66" charset="0"/>
              </a:rPr>
              <a:t>o’r</a:t>
            </a:r>
            <a:r>
              <a:rPr lang="en-GB" sz="2400" dirty="0">
                <a:solidFill>
                  <a:srgbClr val="002060"/>
                </a:solidFill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omic Sans MS" panose="030F0902030302020204" pitchFamily="66" charset="0"/>
              </a:rPr>
              <a:t>bws</a:t>
            </a:r>
            <a:r>
              <a:rPr lang="en-GB" sz="2400" dirty="0">
                <a:solidFill>
                  <a:srgbClr val="002060"/>
                </a:solidFill>
                <a:latin typeface="Comic Sans MS" panose="030F0902030302020204" pitchFamily="66" charset="0"/>
              </a:rPr>
              <a:t> a </a:t>
            </a:r>
            <a:r>
              <a:rPr lang="en-GB" sz="2400" dirty="0" err="1">
                <a:solidFill>
                  <a:srgbClr val="002060"/>
                </a:solidFill>
                <a:latin typeface="Comic Sans MS" panose="030F0902030302020204" pitchFamily="66" charset="0"/>
              </a:rPr>
              <a:t>lle</a:t>
            </a:r>
            <a:r>
              <a:rPr lang="en-GB" sz="2400" dirty="0">
                <a:solidFill>
                  <a:srgbClr val="002060"/>
                </a:solidFill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omic Sans MS" panose="030F0902030302020204" pitchFamily="66" charset="0"/>
              </a:rPr>
              <a:t>i</a:t>
            </a:r>
            <a:r>
              <a:rPr lang="en-GB" sz="2400" dirty="0">
                <a:solidFill>
                  <a:srgbClr val="002060"/>
                </a:solidFill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omic Sans MS" panose="030F0902030302020204" pitchFamily="66" charset="0"/>
              </a:rPr>
              <a:t>resi</a:t>
            </a:r>
            <a:r>
              <a:rPr lang="en-GB" sz="2400" dirty="0">
                <a:solidFill>
                  <a:srgbClr val="002060"/>
                </a:solidFill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omic Sans MS" panose="030F0902030302020204" pitchFamily="66" charset="0"/>
              </a:rPr>
              <a:t>lan</a:t>
            </a:r>
            <a:r>
              <a:rPr lang="en-GB" sz="2400" dirty="0">
                <a:solidFill>
                  <a:srgbClr val="002060"/>
                </a:solidFill>
                <a:latin typeface="Comic Sans MS" panose="030F0902030302020204" pitchFamily="66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89723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067" y="457198"/>
            <a:ext cx="3932237" cy="1246909"/>
          </a:xfrm>
        </p:spPr>
        <p:txBody>
          <a:bodyPr>
            <a:normAutofit/>
          </a:bodyPr>
          <a:lstStyle/>
          <a:p>
            <a:pPr algn="ctr"/>
            <a:r>
              <a:rPr lang="en-GB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Theatr</a:t>
            </a:r>
            <a:r>
              <a:rPr lang="en-GB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 Dylan Thomas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811" y="457198"/>
            <a:ext cx="7225145" cy="6068291"/>
          </a:xfrm>
        </p:spPr>
        <p:txBody>
          <a:bodyPr>
            <a:normAutofit/>
          </a:bodyPr>
          <a:lstStyle/>
          <a:p>
            <a:r>
              <a:rPr lang="cy-GB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Croeso i’r theatr!</a:t>
            </a:r>
          </a:p>
          <a:p>
            <a:r>
              <a:rPr lang="cy-GB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Eich stop cyntaf yn y theatr yw’r cyntedd. Dyma ble mae’r gynulleidfa yn dod mewn i wylio’r sioe. Weithiau mae’r cyntedd yn ardal brysur a swnllyd achos bod cymaint o bobl yn dod mewn i weld y sioe.</a:t>
            </a:r>
          </a:p>
          <a:p>
            <a:r>
              <a:rPr lang="cy-GB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Efallai bydd disgyblion o ysgol arall yn gwylio’r sioe gyda chi.</a:t>
            </a:r>
          </a:p>
        </p:txBody>
      </p:sp>
      <p:pic>
        <p:nvPicPr>
          <p:cNvPr id="7" name="Picture 6" descr="Category:Dylan Thomas Theatre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30" y="1797625"/>
            <a:ext cx="4516581" cy="338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480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246909"/>
          </a:xfrm>
        </p:spPr>
        <p:txBody>
          <a:bodyPr>
            <a:normAutofit/>
          </a:bodyPr>
          <a:lstStyle/>
          <a:p>
            <a:pPr algn="ctr"/>
            <a:r>
              <a:rPr lang="en-GB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Theatr</a:t>
            </a:r>
            <a:r>
              <a:rPr lang="en-GB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 Dylan Thomas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9788" y="457199"/>
            <a:ext cx="7225145" cy="6068291"/>
          </a:xfrm>
        </p:spPr>
        <p:txBody>
          <a:bodyPr>
            <a:normAutofit/>
          </a:bodyPr>
          <a:lstStyle/>
          <a:p>
            <a:r>
              <a:rPr lang="cy-GB" dirty="0">
                <a:solidFill>
                  <a:srgbClr val="002060"/>
                </a:solidFill>
                <a:latin typeface="Comic Sans MS" panose="030F0702030302020204" pitchFamily="66" charset="0"/>
              </a:rPr>
              <a:t>Efallai byddech chi’n cwrdd ag ein tywyswyr yn y cyntedd. Mae ein tywyswyr yn bobl gynorthwyol sydd yn gallu ateb cwestiynau am eich trip i’r theatr – maen nhw’n gallu cyfeirio chi at y tŷ bach a dangos chi lle mae eich sedd am y sioe.</a:t>
            </a:r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2" descr="Dylan Thomas Theatre (@dylanthomasthea) / Twitter">
            <a:extLst>
              <a:ext uri="{FF2B5EF4-FFF2-40B4-BE49-F238E27FC236}">
                <a16:creationId xmlns:a16="http://schemas.microsoft.com/office/drawing/2014/main" id="{070A07EF-F1C2-D8DF-F9BE-2EF9C3CF2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60" y="1910693"/>
            <a:ext cx="4585165" cy="343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415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9491" y="1067501"/>
            <a:ext cx="7225145" cy="5043932"/>
          </a:xfrm>
        </p:spPr>
        <p:txBody>
          <a:bodyPr>
            <a:normAutofit/>
          </a:bodyPr>
          <a:lstStyle/>
          <a:p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Unwaith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bod y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tywyswr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wedi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dangos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chi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mewn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i’r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awditoriwm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byddech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chi’n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sylweddoli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bod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seddu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wynebu’r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llwyfan</a:t>
            </a:r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Bydd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y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tywyswyr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a’ch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athrawon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helpu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chi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ffeindio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sedd</a:t>
            </a:r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Cyn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bod y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sioe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dechrau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bydd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yr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awditoriwm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mynd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brysur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ac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eithaf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swnllyd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wrth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bawb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cynhyrfu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EA3B6EC-4FE0-C5A4-74BD-2E68AFD10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100" y="341454"/>
            <a:ext cx="3932237" cy="1246909"/>
          </a:xfrm>
        </p:spPr>
        <p:txBody>
          <a:bodyPr>
            <a:normAutofit/>
          </a:bodyPr>
          <a:lstStyle/>
          <a:p>
            <a:pPr algn="ctr"/>
            <a:r>
              <a:rPr lang="en-GB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Yn</a:t>
            </a:r>
            <a:r>
              <a:rPr lang="en-GB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yr</a:t>
            </a:r>
            <a:r>
              <a:rPr lang="en-GB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awditoriwm</a:t>
            </a:r>
            <a:endParaRPr lang="en-GB" sz="4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7" descr="A picture containing several&#10;&#10;Description automatically generated">
            <a:extLst>
              <a:ext uri="{FF2B5EF4-FFF2-40B4-BE49-F238E27FC236}">
                <a16:creationId xmlns:a16="http://schemas.microsoft.com/office/drawing/2014/main" id="{1F9EB1AE-6737-42F7-A823-5576CD0FC9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27" y="1960813"/>
            <a:ext cx="4543707" cy="34077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28F483-24DB-8C47-3CBD-F8231EE4EA74}"/>
              </a:ext>
            </a:extLst>
          </p:cNvPr>
          <p:cNvSpPr txBox="1">
            <a:spLocks/>
          </p:cNvSpPr>
          <p:nvPr/>
        </p:nvSpPr>
        <p:spPr>
          <a:xfrm>
            <a:off x="296486" y="5463250"/>
            <a:ext cx="4385187" cy="8102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(</a:t>
            </a:r>
            <a:r>
              <a:rPr lang="en-GB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dyma</a:t>
            </a:r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lun</a:t>
            </a:r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o </a:t>
            </a:r>
            <a:r>
              <a:rPr lang="en-GB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beth</a:t>
            </a:r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mae’r</a:t>
            </a:r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set </a:t>
            </a:r>
            <a:r>
              <a:rPr lang="en-GB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yn</a:t>
            </a:r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edrych</a:t>
            </a:r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fel</a:t>
            </a:r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98B5FF-C5C8-0D05-0578-ADFEBEA03C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154" y="1960813"/>
            <a:ext cx="4541853" cy="340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989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1676" y="457199"/>
            <a:ext cx="6423257" cy="6068291"/>
          </a:xfrm>
        </p:spPr>
        <p:txBody>
          <a:bodyPr>
            <a:normAutofit/>
          </a:bodyPr>
          <a:lstStyle/>
          <a:p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Unwaith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bod y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sioe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dechrau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bydd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y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goleuadau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tywyllu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, felly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bydd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y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theatr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mynd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dywyll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iawn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!</a:t>
            </a:r>
          </a:p>
          <a:p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Efallai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byddech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chi’n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ofni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tipyn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bach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ond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peidiwch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â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phoeni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.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Os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hoffech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chi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adael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y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theatr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ar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unrhyw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adeg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bydd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digon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o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olau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chi weld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ble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rydych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chi’n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mynd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.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Bydd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eich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cynorthwywr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dysgu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yna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helpu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chi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ffeindio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eich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ffordd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B18F062-69F2-6FD7-EA05-CAF47AF00189}"/>
              </a:ext>
            </a:extLst>
          </p:cNvPr>
          <p:cNvSpPr txBox="1">
            <a:spLocks/>
          </p:cNvSpPr>
          <p:nvPr/>
        </p:nvSpPr>
        <p:spPr>
          <a:xfrm>
            <a:off x="547176" y="457199"/>
            <a:ext cx="3932237" cy="12469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Paratoi</a:t>
            </a:r>
            <a:r>
              <a:rPr lang="en-GB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 am y </a:t>
            </a:r>
            <a:r>
              <a:rPr lang="en-GB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sioe</a:t>
            </a:r>
            <a:endParaRPr lang="en-GB" sz="4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_72A8823 | Tv documentary, Documentary film, Documentaries">
            <a:extLst>
              <a:ext uri="{FF2B5EF4-FFF2-40B4-BE49-F238E27FC236}">
                <a16:creationId xmlns:a16="http://schemas.microsoft.com/office/drawing/2014/main" id="{F243E6E8-D661-8BA7-C210-B1FEEA717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90" y="2273623"/>
            <a:ext cx="4673600" cy="311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922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9243" y="457199"/>
            <a:ext cx="5835911" cy="5953432"/>
          </a:xfrm>
        </p:spPr>
        <p:txBody>
          <a:bodyPr>
            <a:normAutofit fontScale="85000" lnSpcReduction="20000"/>
          </a:bodyPr>
          <a:lstStyle/>
          <a:p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Pan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mae’r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sioe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dechrau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rhaid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eistedd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ddistaw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ac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llonydd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eich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sedd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Bydd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gwahanol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ganeuon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cael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eu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perfformio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ystod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y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sioe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Os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mae’r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sŵn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rhy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uchel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chi,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mae’n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iawn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gysgodi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eich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clustiau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neu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ddefnyddio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eich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amddiffynwyr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clustiau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os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rydych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chi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wedi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dod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â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nhw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gyda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chi.</a:t>
            </a:r>
          </a:p>
          <a:p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Os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ydych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chi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angen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gadael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yr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awditoriwm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ar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unrhyw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adeg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gallwch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chi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adael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gyda’ch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cynorthwywr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dysgu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a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bydden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nhw’n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cymryd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chi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i’r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‘chill out zone’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y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cyntedd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–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lle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tawel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chi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ymlacio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yw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hyn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AD992-727F-D564-E584-D2AB7C475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342" y="0"/>
            <a:ext cx="3932237" cy="1246909"/>
          </a:xfrm>
        </p:spPr>
        <p:txBody>
          <a:bodyPr>
            <a:normAutofit/>
          </a:bodyPr>
          <a:lstStyle/>
          <a:p>
            <a:pPr algn="ctr"/>
            <a:r>
              <a:rPr lang="en-GB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Yn</a:t>
            </a:r>
            <a:r>
              <a:rPr lang="en-GB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ystod</a:t>
            </a:r>
            <a:r>
              <a:rPr lang="en-GB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 y </a:t>
            </a:r>
            <a:r>
              <a:rPr lang="en-GB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sioe</a:t>
            </a:r>
            <a:endParaRPr lang="en-GB" sz="4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Kids Ear Defenders Children - Noise Cancelling Headphones Autism - Passive  Sound Blocking Earmuffs - Kids Ear Protection Earmuffs for Boys, Girls,  Toddlers &amp; Children Age 3-16 Year Old - 20dB NNR :">
            <a:extLst>
              <a:ext uri="{FF2B5EF4-FFF2-40B4-BE49-F238E27FC236}">
                <a16:creationId xmlns:a16="http://schemas.microsoft.com/office/drawing/2014/main" id="{F761D269-C97B-7338-25C8-5EBB9F9C2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70" y="1979271"/>
            <a:ext cx="4305782" cy="430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614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434" y="0"/>
            <a:ext cx="3932237" cy="160020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Beth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sy’n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digwydd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ar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ddiwedd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y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sioe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7138" y="1257300"/>
            <a:ext cx="6499268" cy="4676962"/>
          </a:xfrm>
        </p:spPr>
        <p:txBody>
          <a:bodyPr>
            <a:normAutofit/>
          </a:bodyPr>
          <a:lstStyle/>
          <a:p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Ar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ddiwedd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y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sioe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bydd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pobl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y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gynulleidfa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clapio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eu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dwylo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ddangos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yr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actorion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bod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nhw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wedi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mwynhau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Mae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hyn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gallu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bod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eithaf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sydyn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a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swnllyd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.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Os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oeddech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chi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wedi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mwynhau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rhywbeth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y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sioe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gallech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chi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glapio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hefyd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os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hoffech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chi!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09785" y="3787726"/>
            <a:ext cx="1902421" cy="1826386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026" name="Picture 2" descr="Discount Tickets for Broadway, Off-Broadway and off-Off Broadway Shows |  Theatre Development Fund – TD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77" y="2461847"/>
            <a:ext cx="3747353" cy="320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964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5244</TotalTime>
  <Words>791</Words>
  <Application>Microsoft Macintosh PowerPoint</Application>
  <PresentationFormat>Widescreen</PresentationFormat>
  <Paragraphs>50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Office Theme</vt:lpstr>
      <vt:lpstr>Heliwr Pili Pala</vt:lpstr>
      <vt:lpstr>PowerPoint Presentation</vt:lpstr>
      <vt:lpstr>Y siwrne</vt:lpstr>
      <vt:lpstr>Theatr Dylan Thomas</vt:lpstr>
      <vt:lpstr>Theatr Dylan Thomas</vt:lpstr>
      <vt:lpstr>Yn yr awditoriwm</vt:lpstr>
      <vt:lpstr>PowerPoint Presentation</vt:lpstr>
      <vt:lpstr>Yn ystod y sioe</vt:lpstr>
      <vt:lpstr>Beth sy’n digwydd ar ddiwedd y sioe? </vt:lpstr>
      <vt:lpstr>Sesiwn cwestiwn ac ateb gyda’r actorion</vt:lpstr>
      <vt:lpstr>Amser cinio</vt:lpstr>
      <vt:lpstr>Amgueddfa Genedlaethol y Glannau</vt:lpstr>
      <vt:lpstr>Amgueddfa Abertawe</vt:lpstr>
      <vt:lpstr>Nôl i’r ysgol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Trial of Elgan Jones</dc:title>
  <dc:creator>D WEBSTER (Oystermouth Primary School)</dc:creator>
  <cp:lastModifiedBy>Sebastian Harker</cp:lastModifiedBy>
  <cp:revision>24</cp:revision>
  <dcterms:created xsi:type="dcterms:W3CDTF">2022-09-01T08:00:27Z</dcterms:created>
  <dcterms:modified xsi:type="dcterms:W3CDTF">2023-10-05T12:13:59Z</dcterms:modified>
</cp:coreProperties>
</file>